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9" r:id="rId2"/>
  </p:sldMasterIdLst>
  <p:notesMasterIdLst>
    <p:notesMasterId r:id="rId104"/>
  </p:notesMasterIdLst>
  <p:handoutMasterIdLst>
    <p:handoutMasterId r:id="rId105"/>
  </p:handoutMasterIdLst>
  <p:sldIdLst>
    <p:sldId id="258" r:id="rId3"/>
    <p:sldId id="425" r:id="rId4"/>
    <p:sldId id="277" r:id="rId5"/>
    <p:sldId id="278" r:id="rId6"/>
    <p:sldId id="284" r:id="rId7"/>
    <p:sldId id="279" r:id="rId8"/>
    <p:sldId id="408" r:id="rId9"/>
    <p:sldId id="348" r:id="rId10"/>
    <p:sldId id="280" r:id="rId11"/>
    <p:sldId id="285" r:id="rId12"/>
    <p:sldId id="433" r:id="rId13"/>
    <p:sldId id="349" r:id="rId14"/>
    <p:sldId id="355" r:id="rId15"/>
    <p:sldId id="356" r:id="rId16"/>
    <p:sldId id="370" r:id="rId17"/>
    <p:sldId id="373" r:id="rId18"/>
    <p:sldId id="374" r:id="rId19"/>
    <p:sldId id="434" r:id="rId20"/>
    <p:sldId id="365" r:id="rId21"/>
    <p:sldId id="366" r:id="rId22"/>
    <p:sldId id="367" r:id="rId23"/>
    <p:sldId id="368" r:id="rId24"/>
    <p:sldId id="369" r:id="rId25"/>
    <p:sldId id="376" r:id="rId26"/>
    <p:sldId id="382" r:id="rId27"/>
    <p:sldId id="379" r:id="rId28"/>
    <p:sldId id="381" r:id="rId29"/>
    <p:sldId id="380" r:id="rId30"/>
    <p:sldId id="426" r:id="rId31"/>
    <p:sldId id="388" r:id="rId32"/>
    <p:sldId id="390" r:id="rId33"/>
    <p:sldId id="364" r:id="rId34"/>
    <p:sldId id="293" r:id="rId35"/>
    <p:sldId id="410" r:id="rId36"/>
    <p:sldId id="411" r:id="rId37"/>
    <p:sldId id="421" r:id="rId38"/>
    <p:sldId id="413" r:id="rId39"/>
    <p:sldId id="420" r:id="rId40"/>
    <p:sldId id="294" r:id="rId41"/>
    <p:sldId id="295" r:id="rId42"/>
    <p:sldId id="409" r:id="rId43"/>
    <p:sldId id="414" r:id="rId44"/>
    <p:sldId id="415" r:id="rId45"/>
    <p:sldId id="416" r:id="rId46"/>
    <p:sldId id="328" r:id="rId47"/>
    <p:sldId id="363" r:id="rId48"/>
    <p:sldId id="302" r:id="rId49"/>
    <p:sldId id="435" r:id="rId50"/>
    <p:sldId id="439" r:id="rId51"/>
    <p:sldId id="292" r:id="rId52"/>
    <p:sldId id="403" r:id="rId53"/>
    <p:sldId id="307" r:id="rId54"/>
    <p:sldId id="329" r:id="rId55"/>
    <p:sldId id="330" r:id="rId56"/>
    <p:sldId id="331" r:id="rId57"/>
    <p:sldId id="333" r:id="rId58"/>
    <p:sldId id="334" r:id="rId59"/>
    <p:sldId id="335" r:id="rId60"/>
    <p:sldId id="338" r:id="rId61"/>
    <p:sldId id="387" r:id="rId62"/>
    <p:sldId id="339" r:id="rId63"/>
    <p:sldId id="341" r:id="rId64"/>
    <p:sldId id="436" r:id="rId65"/>
    <p:sldId id="428" r:id="rId66"/>
    <p:sldId id="360" r:id="rId67"/>
    <p:sldId id="405" r:id="rId68"/>
    <p:sldId id="400" r:id="rId69"/>
    <p:sldId id="422" r:id="rId70"/>
    <p:sldId id="437" r:id="rId71"/>
    <p:sldId id="342" r:id="rId72"/>
    <p:sldId id="424" r:id="rId73"/>
    <p:sldId id="343" r:id="rId74"/>
    <p:sldId id="423" r:id="rId75"/>
    <p:sldId id="429" r:id="rId76"/>
    <p:sldId id="430" r:id="rId77"/>
    <p:sldId id="431" r:id="rId78"/>
    <p:sldId id="432" r:id="rId79"/>
    <p:sldId id="397" r:id="rId80"/>
    <p:sldId id="438" r:id="rId81"/>
    <p:sldId id="427" r:id="rId82"/>
    <p:sldId id="392" r:id="rId83"/>
    <p:sldId id="393" r:id="rId84"/>
    <p:sldId id="394" r:id="rId85"/>
    <p:sldId id="396" r:id="rId86"/>
    <p:sldId id="398" r:id="rId87"/>
    <p:sldId id="407" r:id="rId88"/>
    <p:sldId id="406" r:id="rId89"/>
    <p:sldId id="354" r:id="rId90"/>
    <p:sldId id="402" r:id="rId91"/>
    <p:sldId id="401" r:id="rId92"/>
    <p:sldId id="272" r:id="rId93"/>
    <p:sldId id="337" r:id="rId94"/>
    <p:sldId id="340" r:id="rId95"/>
    <p:sldId id="351" r:id="rId96"/>
    <p:sldId id="273" r:id="rId97"/>
    <p:sldId id="357" r:id="rId98"/>
    <p:sldId id="362" r:id="rId99"/>
    <p:sldId id="378" r:id="rId100"/>
    <p:sldId id="371" r:id="rId101"/>
    <p:sldId id="372" r:id="rId102"/>
    <p:sldId id="375" r:id="rId103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buChar char="•"/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rt" id="{F755BE70-02E5-4F3A-96C8-3B75DA4C7BC4}">
          <p14:sldIdLst>
            <p14:sldId id="258"/>
            <p14:sldId id="425"/>
          </p14:sldIdLst>
        </p14:section>
        <p14:section name="Power Theory" id="{61E7E5E5-00EE-428B-A9BC-F4FE8E23AD4F}">
          <p14:sldIdLst>
            <p14:sldId id="277"/>
            <p14:sldId id="278"/>
            <p14:sldId id="284"/>
            <p14:sldId id="279"/>
            <p14:sldId id="408"/>
            <p14:sldId id="348"/>
            <p14:sldId id="280"/>
            <p14:sldId id="285"/>
            <p14:sldId id="433"/>
            <p14:sldId id="349"/>
          </p14:sldIdLst>
        </p14:section>
        <p14:section name="Current Transformers" id="{8C956E21-00EC-4841-8C75-729B082F4686}">
          <p14:sldIdLst>
            <p14:sldId id="355"/>
            <p14:sldId id="356"/>
            <p14:sldId id="370"/>
            <p14:sldId id="373"/>
            <p14:sldId id="374"/>
            <p14:sldId id="434"/>
          </p14:sldIdLst>
        </p14:section>
        <p14:section name="WattsOn-Mark II" id="{74894F72-3AC9-43D7-AD9A-EC5ECFE44110}">
          <p14:sldIdLst>
            <p14:sldId id="365"/>
            <p14:sldId id="366"/>
            <p14:sldId id="367"/>
            <p14:sldId id="368"/>
            <p14:sldId id="369"/>
            <p14:sldId id="376"/>
            <p14:sldId id="382"/>
            <p14:sldId id="379"/>
            <p14:sldId id="381"/>
            <p14:sldId id="380"/>
            <p14:sldId id="426"/>
          </p14:sldIdLst>
        </p14:section>
        <p14:section name="ETport" id="{BD598240-092D-4123-BBAD-D7918686AC8B}">
          <p14:sldIdLst>
            <p14:sldId id="388"/>
          </p14:sldIdLst>
        </p14:section>
        <p14:section name="WattsOn-MCM" id="{E54B7EF1-E52E-4179-A8CC-7D78D1C6F2A5}">
          <p14:sldIdLst>
            <p14:sldId id="390"/>
          </p14:sldIdLst>
        </p14:section>
        <p14:section name="Installation Practices" id="{90B851CC-C122-40AB-8C64-9AFABF8BACD7}">
          <p14:sldIdLst>
            <p14:sldId id="364"/>
            <p14:sldId id="293"/>
            <p14:sldId id="410"/>
            <p14:sldId id="411"/>
            <p14:sldId id="421"/>
            <p14:sldId id="413"/>
            <p14:sldId id="420"/>
            <p14:sldId id="294"/>
            <p14:sldId id="295"/>
            <p14:sldId id="409"/>
            <p14:sldId id="414"/>
            <p14:sldId id="415"/>
            <p14:sldId id="416"/>
            <p14:sldId id="328"/>
            <p14:sldId id="363"/>
            <p14:sldId id="302"/>
            <p14:sldId id="435"/>
            <p14:sldId id="439"/>
            <p14:sldId id="292"/>
            <p14:sldId id="403"/>
            <p14:sldId id="307"/>
            <p14:sldId id="329"/>
            <p14:sldId id="330"/>
            <p14:sldId id="331"/>
            <p14:sldId id="333"/>
            <p14:sldId id="334"/>
            <p14:sldId id="335"/>
            <p14:sldId id="338"/>
            <p14:sldId id="387"/>
          </p14:sldIdLst>
        </p14:section>
        <p14:section name="Troubleshooting" id="{346AE7DB-3ED2-47B1-A393-6B74341F0E6D}">
          <p14:sldIdLst>
            <p14:sldId id="339"/>
            <p14:sldId id="341"/>
          </p14:sldIdLst>
        </p14:section>
        <p14:section name="TS - Functionality" id="{44803203-9087-4F6F-893C-B0AFFCCF3E51}">
          <p14:sldIdLst>
            <p14:sldId id="436"/>
            <p14:sldId id="428"/>
            <p14:sldId id="360"/>
            <p14:sldId id="405"/>
            <p14:sldId id="400"/>
            <p14:sldId id="422"/>
          </p14:sldIdLst>
        </p14:section>
        <p14:section name="TS - Measurement" id="{470E4E0D-C4D5-4B6A-944D-DCF443AFEC03}">
          <p14:sldIdLst>
            <p14:sldId id="437"/>
            <p14:sldId id="342"/>
            <p14:sldId id="424"/>
            <p14:sldId id="343"/>
            <p14:sldId id="423"/>
            <p14:sldId id="429"/>
            <p14:sldId id="430"/>
            <p14:sldId id="431"/>
            <p14:sldId id="432"/>
            <p14:sldId id="397"/>
            <p14:sldId id="438"/>
            <p14:sldId id="427"/>
            <p14:sldId id="392"/>
            <p14:sldId id="393"/>
            <p14:sldId id="394"/>
            <p14:sldId id="396"/>
            <p14:sldId id="398"/>
            <p14:sldId id="407"/>
            <p14:sldId id="406"/>
            <p14:sldId id="354"/>
            <p14:sldId id="402"/>
            <p14:sldId id="401"/>
            <p14:sldId id="272"/>
            <p14:sldId id="337"/>
            <p14:sldId id="340"/>
            <p14:sldId id="351"/>
            <p14:sldId id="273"/>
            <p14:sldId id="357"/>
            <p14:sldId id="362"/>
            <p14:sldId id="378"/>
            <p14:sldId id="371"/>
            <p14:sldId id="372"/>
            <p14:sldId id="3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4472C4"/>
    <a:srgbClr val="172C51"/>
    <a:srgbClr val="FF0101"/>
    <a:srgbClr val="760000"/>
    <a:srgbClr val="DDDDDD"/>
    <a:srgbClr val="184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4" autoAdjust="0"/>
    <p:restoredTop sz="96416" autoAdjust="0"/>
  </p:normalViewPr>
  <p:slideViewPr>
    <p:cSldViewPr>
      <p:cViewPr>
        <p:scale>
          <a:sx n="130" d="100"/>
          <a:sy n="130" d="100"/>
        </p:scale>
        <p:origin x="-186" y="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20C68C-8331-49A0-9651-56FA62D13C6D}" type="doc">
      <dgm:prSet loTypeId="urn:microsoft.com/office/officeart/2005/8/layout/arrow6" loCatId="process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CA"/>
        </a:p>
      </dgm:t>
    </dgm:pt>
    <dgm:pt modelId="{A520E8E7-0630-43DB-A7AC-C690FA407CB8}">
      <dgm:prSet phldrT="[Text]"/>
      <dgm:spPr/>
      <dgm:t>
        <a:bodyPr/>
        <a:lstStyle/>
        <a:p>
          <a:r>
            <a:rPr lang="en-CA" dirty="0"/>
            <a:t>Functionality</a:t>
          </a:r>
        </a:p>
      </dgm:t>
    </dgm:pt>
    <dgm:pt modelId="{C32E97D4-9A8C-45EE-B155-8C821F7B8A86}" type="parTrans" cxnId="{E600B8D1-6150-4DA3-A61A-A5002734D041}">
      <dgm:prSet/>
      <dgm:spPr/>
      <dgm:t>
        <a:bodyPr/>
        <a:lstStyle/>
        <a:p>
          <a:endParaRPr lang="en-CA"/>
        </a:p>
      </dgm:t>
    </dgm:pt>
    <dgm:pt modelId="{C7174E30-39C0-4A67-AEF2-764C797AFB3B}" type="sibTrans" cxnId="{E600B8D1-6150-4DA3-A61A-A5002734D041}">
      <dgm:prSet/>
      <dgm:spPr/>
      <dgm:t>
        <a:bodyPr/>
        <a:lstStyle/>
        <a:p>
          <a:endParaRPr lang="en-CA"/>
        </a:p>
      </dgm:t>
    </dgm:pt>
    <dgm:pt modelId="{5FEFA5BF-A475-401F-BF5C-210774EC100E}">
      <dgm:prSet phldrT="[Text]"/>
      <dgm:spPr/>
      <dgm:t>
        <a:bodyPr/>
        <a:lstStyle/>
        <a:p>
          <a:r>
            <a:rPr lang="en-CA" dirty="0"/>
            <a:t>Measurements</a:t>
          </a:r>
        </a:p>
      </dgm:t>
    </dgm:pt>
    <dgm:pt modelId="{3CC177B4-CDD1-44A6-92E3-902D1F1566A9}" type="parTrans" cxnId="{7A67C5EB-65DF-435E-A9C7-40AFCBA725B2}">
      <dgm:prSet/>
      <dgm:spPr/>
      <dgm:t>
        <a:bodyPr/>
        <a:lstStyle/>
        <a:p>
          <a:endParaRPr lang="en-CA"/>
        </a:p>
      </dgm:t>
    </dgm:pt>
    <dgm:pt modelId="{20AA316F-3280-4D2E-A521-3EE3FCB56C0C}" type="sibTrans" cxnId="{7A67C5EB-65DF-435E-A9C7-40AFCBA725B2}">
      <dgm:prSet/>
      <dgm:spPr/>
      <dgm:t>
        <a:bodyPr/>
        <a:lstStyle/>
        <a:p>
          <a:endParaRPr lang="en-CA"/>
        </a:p>
      </dgm:t>
    </dgm:pt>
    <dgm:pt modelId="{FCF1C724-02E8-441E-90D1-183E2848554E}" type="pres">
      <dgm:prSet presAssocID="{6B20C68C-8331-49A0-9651-56FA62D13C6D}" presName="compositeShape" presStyleCnt="0">
        <dgm:presLayoutVars>
          <dgm:chMax val="2"/>
          <dgm:dir/>
          <dgm:resizeHandles val="exact"/>
        </dgm:presLayoutVars>
      </dgm:prSet>
      <dgm:spPr/>
    </dgm:pt>
    <dgm:pt modelId="{724A12D5-0AD3-42AE-8527-587607C5EF82}" type="pres">
      <dgm:prSet presAssocID="{6B20C68C-8331-49A0-9651-56FA62D13C6D}" presName="ribbon" presStyleLbl="node1" presStyleIdx="0" presStyleCnt="1"/>
      <dgm:spPr/>
    </dgm:pt>
    <dgm:pt modelId="{E39BCF9C-EC4C-4FA8-8098-A0A75A4DD7FD}" type="pres">
      <dgm:prSet presAssocID="{6B20C68C-8331-49A0-9651-56FA62D13C6D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7FF5F5D4-E1A5-46F2-8621-A41939788D83}" type="pres">
      <dgm:prSet presAssocID="{6B20C68C-8331-49A0-9651-56FA62D13C6D}" presName="rightArrowText" presStyleLbl="node1" presStyleIdx="0" presStyleCnt="1" custLinFactNeighborY="1786">
        <dgm:presLayoutVars>
          <dgm:chMax val="0"/>
          <dgm:bulletEnabled val="1"/>
        </dgm:presLayoutVars>
      </dgm:prSet>
      <dgm:spPr/>
    </dgm:pt>
  </dgm:ptLst>
  <dgm:cxnLst>
    <dgm:cxn modelId="{6950D52A-11F2-4913-8A21-D9FA6B337A24}" type="presOf" srcId="{A520E8E7-0630-43DB-A7AC-C690FA407CB8}" destId="{E39BCF9C-EC4C-4FA8-8098-A0A75A4DD7FD}" srcOrd="0" destOrd="0" presId="urn:microsoft.com/office/officeart/2005/8/layout/arrow6"/>
    <dgm:cxn modelId="{F17F886A-1B8E-405A-B292-9B8EBD967EAA}" type="presOf" srcId="{6B20C68C-8331-49A0-9651-56FA62D13C6D}" destId="{FCF1C724-02E8-441E-90D1-183E2848554E}" srcOrd="0" destOrd="0" presId="urn:microsoft.com/office/officeart/2005/8/layout/arrow6"/>
    <dgm:cxn modelId="{C7D9B7CF-4BF8-4110-ABE2-C7FE50CFF610}" type="presOf" srcId="{5FEFA5BF-A475-401F-BF5C-210774EC100E}" destId="{7FF5F5D4-E1A5-46F2-8621-A41939788D83}" srcOrd="0" destOrd="0" presId="urn:microsoft.com/office/officeart/2005/8/layout/arrow6"/>
    <dgm:cxn modelId="{E600B8D1-6150-4DA3-A61A-A5002734D041}" srcId="{6B20C68C-8331-49A0-9651-56FA62D13C6D}" destId="{A520E8E7-0630-43DB-A7AC-C690FA407CB8}" srcOrd="0" destOrd="0" parTransId="{C32E97D4-9A8C-45EE-B155-8C821F7B8A86}" sibTransId="{C7174E30-39C0-4A67-AEF2-764C797AFB3B}"/>
    <dgm:cxn modelId="{7A67C5EB-65DF-435E-A9C7-40AFCBA725B2}" srcId="{6B20C68C-8331-49A0-9651-56FA62D13C6D}" destId="{5FEFA5BF-A475-401F-BF5C-210774EC100E}" srcOrd="1" destOrd="0" parTransId="{3CC177B4-CDD1-44A6-92E3-902D1F1566A9}" sibTransId="{20AA316F-3280-4D2E-A521-3EE3FCB56C0C}"/>
    <dgm:cxn modelId="{4FB609BE-C474-4D3F-A49A-68CDAE45D6F4}" type="presParOf" srcId="{FCF1C724-02E8-441E-90D1-183E2848554E}" destId="{724A12D5-0AD3-42AE-8527-587607C5EF82}" srcOrd="0" destOrd="0" presId="urn:microsoft.com/office/officeart/2005/8/layout/arrow6"/>
    <dgm:cxn modelId="{E45A6592-6740-4CB2-9644-9DE095C084EF}" type="presParOf" srcId="{FCF1C724-02E8-441E-90D1-183E2848554E}" destId="{E39BCF9C-EC4C-4FA8-8098-A0A75A4DD7FD}" srcOrd="1" destOrd="0" presId="urn:microsoft.com/office/officeart/2005/8/layout/arrow6"/>
    <dgm:cxn modelId="{628DFFE3-A00B-4AA6-961A-E218F53D6CC0}" type="presParOf" srcId="{FCF1C724-02E8-441E-90D1-183E2848554E}" destId="{7FF5F5D4-E1A5-46F2-8621-A41939788D8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A12D5-0AD3-42AE-8527-587607C5EF82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9BCF9C-EC4C-4FA8-8098-A0A75A4DD7FD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 dirty="0"/>
            <a:t>Functionality</a:t>
          </a:r>
        </a:p>
      </dsp:txBody>
      <dsp:txXfrm>
        <a:off x="731520" y="1239519"/>
        <a:ext cx="2011680" cy="1194816"/>
      </dsp:txXfrm>
    </dsp:sp>
    <dsp:sp modelId="{7FF5F5D4-E1A5-46F2-8621-A41939788D83}">
      <dsp:nvSpPr>
        <dsp:cNvPr id="0" name=""/>
        <dsp:cNvSpPr/>
      </dsp:nvSpPr>
      <dsp:spPr>
        <a:xfrm>
          <a:off x="3048000" y="1651003"/>
          <a:ext cx="2377440" cy="119481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106680" rIns="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000" kern="1200" dirty="0"/>
            <a:t>Measurements</a:t>
          </a:r>
        </a:p>
      </dsp:txBody>
      <dsp:txXfrm>
        <a:off x="3048000" y="1651003"/>
        <a:ext cx="2377440" cy="1194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E6446E-052A-8A6F-59D7-D5158FA377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43902C-A94A-5322-1BF3-F4E12B5282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9FF08-EBEF-49A2-BF4F-274DE3E379A7}" type="datetimeFigureOut">
              <a:rPr lang="en-CA" smtClean="0"/>
              <a:t>2024-10-01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B54F7-7CB2-063C-1389-4322614697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029AD-5212-03AD-641A-F6F94DC20D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01FDD-2E7B-4561-AFF1-1D84E5FC1D1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921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noProof="0"/>
              <a:t>Click to edit Master text styles</a:t>
            </a:r>
          </a:p>
          <a:p>
            <a:pPr lvl="1"/>
            <a:r>
              <a:rPr lang="en-CA" altLang="en-US" noProof="0"/>
              <a:t>Second level</a:t>
            </a:r>
          </a:p>
          <a:p>
            <a:pPr lvl="2"/>
            <a:r>
              <a:rPr lang="en-CA" altLang="en-US" noProof="0"/>
              <a:t>Third level</a:t>
            </a:r>
          </a:p>
          <a:p>
            <a:pPr lvl="3"/>
            <a:r>
              <a:rPr lang="en-CA" altLang="en-US" noProof="0"/>
              <a:t>Fourth level</a:t>
            </a:r>
          </a:p>
          <a:p>
            <a:pPr lvl="4"/>
            <a:r>
              <a:rPr lang="en-CA" alt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FAAE6C0-1CF0-4EE2-AA7C-CEF88AD7852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151823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5405399-8FF9-4B5D-9388-BAE7B0D7BB5F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7DB3C64-5D5B-43DE-ADD4-224E1F937DFA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2911BE7-4678-42C7-9377-5FFDD1FB2F32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26C2F6C-0F00-49FE-998A-76EE684BB19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AFF75AF-D63F-4258-9A53-280B6A74156C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AC1D689-17E0-4273-8650-A6723B16B651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D57D06F-AAC0-4BFB-B2A2-F49546AD00EC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844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AFF75AF-D63F-4258-9A53-280B6A74156C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940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AE16C18-6C54-4385-8306-D7098B736C8B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1573CA1-2A60-4CA3-84B0-E9AB2ED615F1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C1573CA1-2A60-4CA3-84B0-E9AB2ED615F1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69C332C-B17D-47DB-9403-72D980CBA7DC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9954C09-A7DA-4AC9-9652-CE95A60CFE1C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AE000CC-0761-4AC8-8023-EE7D3491B61F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9AC5B8D-88D2-4626-B6DE-0226015D07E4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04D71A1-9D86-4084-B984-F95A5E512D73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6DE5BB5-37A7-4D4F-999C-10A3774900BE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7E52297-BF74-4CE5-8495-229413F3A4DC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FED91D-EA2F-48A1-9DFC-C572800E870F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FED91D-EA2F-48A1-9DFC-C572800E870F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985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04D71A1-9D86-4084-B984-F95A5E512D73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04D71A1-9D86-4084-B984-F95A5E512D73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D381E68-EF07-4CC6-899A-28533BA3DE45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AE16C18-6C54-4385-8306-D7098B736C8B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32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FF41C8F-DA74-4BAA-A02A-93E4C3E25AD2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33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34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56583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35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1934230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36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65046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37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1782810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38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851935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A46A08D-40A0-4B2C-9865-9BA0D906156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39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92D558AB-3F6A-4206-AF00-5CFC2DF466DE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40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41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353642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7A25760-12E8-469A-9A22-C91DEF50F027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42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3193287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43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671895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44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4212155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45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047931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46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38532816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2398B46-F1E9-4C48-BA7F-58F347712D9A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47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AAE6C0-1CF0-4EE2-AA7C-CEF88AD78526}" type="slidenum">
              <a:rPr lang="en-CA" altLang="en-US" smtClean="0"/>
              <a:pPr>
                <a:defRPr/>
              </a:pPr>
              <a:t>48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09002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2398B46-F1E9-4C48-BA7F-58F347712D9A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49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554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AAAA72B-E7D9-44B1-B857-4A18CC0959A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AAAA72B-E7D9-44B1-B857-4A18CC0959A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51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8F7458C-0346-469E-8C8D-DC6A2BD11A6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68AEA8A-62BB-41BF-99C1-BD2CD9C939BD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8AFFB02-2592-4B8E-9C77-178D7B51D6B3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978718D-46CE-4C17-9D39-A5F442754035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4F0990C-7460-415F-9A6F-3DDAD96B0027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55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E5088CB-7893-48C8-86DC-8F89C1637DDC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56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6BEFCC3-36A0-4D23-ACC9-233010C6D2D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52F5C20-BCFD-4973-B87B-1DE3F33C9720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58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17082FB-5377-444B-BAAF-60F72ECEC60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59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17082FB-5377-444B-BAAF-60F72ECEC60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6998AD3-B856-4751-9F91-7D1DBDCF1D7D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61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42C070D-C1CA-4F74-BA2E-32240EF149E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C5C96DF-F6B5-4938-82C9-46435E6738A7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6998AD3-B856-4751-9F91-7D1DBDCF1D7D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30097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C5C96DF-F6B5-4938-82C9-46435E6738A7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5963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E38BD8D-D267-47D2-8C12-02826E5A6513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65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E38BD8D-D267-47D2-8C12-02826E5A6513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66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E695B06-041D-4ED3-B578-CFE2D98D567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0DD4A3-7B65-43CA-A2F5-86F1B7D45C8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68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7311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06998AD3-B856-4751-9F91-7D1DBDCF1D7D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69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035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4F6E32F-AFAC-49B0-898E-8B53B45A3B46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70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71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72736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D9161ACC-0FB5-4874-A1FA-530DC8AAFD8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97F141E-D28C-4F31-8F7F-E731E8F24089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72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73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82578649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74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5100491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75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16453549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76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18108963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97F141E-D28C-4F31-8F7F-E731E8F24089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77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79898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78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290470351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CBA7A-C551-40F7-AD91-8E6C806F9B8C}" type="slidenum">
              <a:rPr lang="en-CA" altLang="en-US">
                <a:solidFill>
                  <a:prstClr val="white"/>
                </a:solidFill>
              </a:rPr>
              <a:pPr/>
              <a:t>79</a:t>
            </a:fld>
            <a:endParaRPr lang="en-CA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Our company and products service multiple industries.</a:t>
            </a:r>
          </a:p>
          <a:p>
            <a:endParaRPr lang="en-US" altLang="en-US" dirty="0"/>
          </a:p>
          <a:p>
            <a:r>
              <a:rPr lang="en-US" altLang="en-US" dirty="0"/>
              <a:t>Within</a:t>
            </a:r>
            <a:r>
              <a:rPr lang="en-US" altLang="en-US" baseline="0" dirty="0"/>
              <a:t> </a:t>
            </a:r>
            <a:r>
              <a:rPr lang="en-US" altLang="en-US" dirty="0"/>
              <a:t>solar and renewable monitoring we offer:</a:t>
            </a:r>
            <a:br>
              <a:rPr lang="en-US" altLang="en-US" dirty="0"/>
            </a:br>
            <a:r>
              <a:rPr lang="en-US" altLang="en-US" dirty="0"/>
              <a:t>Bi-Directional Revenue Metering, Performance Monitoring and Export limit solutions.</a:t>
            </a:r>
          </a:p>
          <a:p>
            <a:endParaRPr lang="en-US" altLang="en-US" dirty="0"/>
          </a:p>
          <a:p>
            <a:r>
              <a:rPr lang="en-US" altLang="en-US" dirty="0"/>
              <a:t>In Building energy management, we give facility operators data visibility through their DDC or controls systems.  This allows for verification as well as branch or tenant </a:t>
            </a:r>
            <a:r>
              <a:rPr lang="en-US" altLang="en-US" dirty="0" err="1"/>
              <a:t>submetering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/>
              <a:t>For Industrial Automation, our products add process monitoring, cost appropriation, plant automation through integration with SCADA system, load shedding and power factor correction capabilities.</a:t>
            </a:r>
          </a:p>
          <a:p>
            <a:endParaRPr lang="en-US" altLang="en-US" dirty="0"/>
          </a:p>
          <a:p>
            <a:r>
              <a:rPr lang="en-US" altLang="en-US" dirty="0"/>
              <a:t>We give OEM Equipment Manufacturers the ability to add value to their electrical products by providing built-in, high quality power and energy metering data.</a:t>
            </a:r>
          </a:p>
        </p:txBody>
      </p:sp>
    </p:spTree>
    <p:extLst>
      <p:ext uri="{BB962C8B-B14F-4D97-AF65-F5344CB8AC3E}">
        <p14:creationId xmlns:p14="http://schemas.microsoft.com/office/powerpoint/2010/main" val="10631712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AB7FC63-1724-4CBA-A19A-80F1AE44BE5B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8110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81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BBEEACC-7932-440E-9D0C-0F19846ACC29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85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E695B06-041D-4ED3-B578-CFE2D98D567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86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E695B06-041D-4ED3-B578-CFE2D98D567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D058A7C-325F-4BD2-B3A5-159C544B7877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88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0DD4A3-7B65-43CA-A2F5-86F1B7D45C8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89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8C0DD4A3-7B65-43CA-A2F5-86F1B7D45C81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90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3BBD40B0-68B2-4DBC-BC86-A99BCBA2AB72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91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FBBEEACC-7932-440E-9D0C-0F19846ACC29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11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515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2B6DAB0-4FA8-4F2F-AA62-8F066F06C615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92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11231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A9E99FB-583C-42DE-A1DD-8C85F2ADA268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93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9779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9DE32D8-D1EC-4987-9FD0-4BCD605C0A14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94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89528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79BF389-6802-4171-A352-6D8D9E5E0B3A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95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468310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BD032A19-C1F0-4B5B-9480-30AC1263B21D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96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2672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A57B583-0ED7-450D-9DA5-F73A1B85D915}" type="slidenum">
              <a:rPr lang="en-CA" altLang="en-US" sz="1200">
                <a:solidFill>
                  <a:schemeClr val="tx1"/>
                </a:solidFill>
                <a:latin typeface="Arial" charset="0"/>
              </a:rPr>
              <a:pPr eaLnBrk="1" hangingPunct="1"/>
              <a:t>97</a:t>
            </a:fld>
            <a:endParaRPr lang="en-CA" alt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8613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592E3AB9-6DDD-4E9A-90E4-3DEE25BD6277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98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6D7D02E-E530-4A30-BE9A-0EC9142AB586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99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5606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98666C4-22C0-439B-BBB2-57BF4932E651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100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929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0535B97-EADA-4625-8784-FEA3FAB6A0E9}" type="slidenum">
              <a:rPr lang="en-CA" altLang="en-US" sz="1200">
                <a:solidFill>
                  <a:prstClr val="black"/>
                </a:solidFill>
                <a:latin typeface="Arial" charset="0"/>
              </a:rPr>
              <a:pPr eaLnBrk="1" hangingPunct="1"/>
              <a:t>101</a:t>
            </a:fld>
            <a:endParaRPr lang="en-CA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54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D20CADE4-4BBD-4A85-84B0-2FE451B445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62200" y="1276350"/>
            <a:ext cx="4495800" cy="3276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13ACD0F-786A-184E-FA2D-0739CE0C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  <a:solidFill>
            <a:schemeClr val="bg1">
              <a:alpha val="33000"/>
            </a:schemeClr>
          </a:solidFill>
        </p:spPr>
        <p:txBody>
          <a:bodyPr>
            <a:normAutofit/>
          </a:bodyPr>
          <a:lstStyle>
            <a:lvl1pPr algn="ctr">
              <a:defRPr sz="2000" b="1" i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37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369BD8D7-9319-8229-DC3E-FDCEB152D34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276350"/>
            <a:ext cx="8382000" cy="327660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5AFD43B-1768-9876-C6D2-E137DF07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  <a:solidFill>
            <a:schemeClr val="bg1">
              <a:alpha val="33000"/>
            </a:schemeClr>
          </a:solidFill>
        </p:spPr>
        <p:txBody>
          <a:bodyPr>
            <a:normAutofit/>
          </a:bodyPr>
          <a:lstStyle>
            <a:lvl1pPr algn="ctr">
              <a:defRPr sz="2000" b="1" i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116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- Bold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23118E95-5FE8-2338-194C-A1DA3DC889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276350"/>
            <a:ext cx="8382000" cy="3276600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Ubuntu Light" panose="020B030403060203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Ubuntu Light" panose="020B03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8" name="Title 14">
            <a:extLst>
              <a:ext uri="{FF2B5EF4-FFF2-40B4-BE49-F238E27FC236}">
                <a16:creationId xmlns:a16="http://schemas.microsoft.com/office/drawing/2014/main" id="{6008677F-157D-1260-2C33-77A5A7C9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  <a:solidFill>
            <a:schemeClr val="bg1">
              <a:alpha val="33000"/>
            </a:schemeClr>
          </a:solidFill>
        </p:spPr>
        <p:txBody>
          <a:bodyPr>
            <a:normAutofit/>
          </a:bodyPr>
          <a:lstStyle>
            <a:lvl1pPr algn="ctr">
              <a:defRPr sz="2000" b="1" i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615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C4917F9-E6D0-53BD-07FA-929EB96461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89347"/>
            <a:ext cx="7467600" cy="2564805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Ubuntu" panose="020B050403060203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Ubuntu" panose="020B0504030602030204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Ubuntu" panose="020B0504030602030204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Ubuntu" panose="020B0504030602030204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7216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4">
            <a:extLst>
              <a:ext uri="{FF2B5EF4-FFF2-40B4-BE49-F238E27FC236}">
                <a16:creationId xmlns:a16="http://schemas.microsoft.com/office/drawing/2014/main" id="{868AD9A2-C1B3-CF79-1EBC-F539848F2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  <a:solidFill>
            <a:schemeClr val="bg1">
              <a:alpha val="33000"/>
            </a:schemeClr>
          </a:solidFill>
        </p:spPr>
        <p:txBody>
          <a:bodyPr>
            <a:normAutofit/>
          </a:bodyPr>
          <a:lstStyle>
            <a:lvl1pPr algn="ctr">
              <a:defRPr sz="2000" b="1" i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90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99F4A-13B0-4841-880B-50553C422F24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3976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DBBB1-E9F8-478A-9D76-C0F489685D81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1530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B639DB-715E-357A-F7CE-6D473EC179DC}"/>
              </a:ext>
            </a:extLst>
          </p:cNvPr>
          <p:cNvSpPr txBox="1"/>
          <p:nvPr userDrawn="1"/>
        </p:nvSpPr>
        <p:spPr>
          <a:xfrm>
            <a:off x="2682292" y="98852"/>
            <a:ext cx="64724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WattsOn</a:t>
            </a:r>
            <a:r>
              <a:rPr lang="en-CA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-Mark II Measurement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54947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E10F0-AFC7-626E-AE51-0F32972D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41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F36F0-8C9E-E400-E0FD-D3DE697F6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94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A59D8-275C-1F8A-DE69-B37106D13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994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A84C-08B7-492D-A375-49D55FB48CE8}" type="datetimeFigureOut">
              <a:rPr lang="en-CA" smtClean="0"/>
              <a:t>2024-10-01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CFB0-7FE4-F8EC-A225-F7C1C392D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0241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F7A0E-E2D7-C407-F5E9-9B71BF694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924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92FB-671A-4DD0-9AEE-1B436C52E768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C5FEAF-1633-E9B9-7797-A73C4DE61748}"/>
              </a:ext>
            </a:extLst>
          </p:cNvPr>
          <p:cNvSpPr txBox="1">
            <a:spLocks/>
          </p:cNvSpPr>
          <p:nvPr userDrawn="1"/>
        </p:nvSpPr>
        <p:spPr>
          <a:xfrm>
            <a:off x="1134291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/>
              <a:t>Click to edit Master title style</a:t>
            </a:r>
            <a:endParaRPr lang="en-US" b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64C55-6567-5D89-B31F-0AB1FEB34170}"/>
              </a:ext>
            </a:extLst>
          </p:cNvPr>
          <p:cNvSpPr txBox="1">
            <a:spLocks/>
          </p:cNvSpPr>
          <p:nvPr userDrawn="1"/>
        </p:nvSpPr>
        <p:spPr>
          <a:xfrm>
            <a:off x="1134291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A9B4E-D880-5BD9-3B56-359F2E90CAA1}"/>
              </a:ext>
            </a:extLst>
          </p:cNvPr>
          <p:cNvSpPr/>
          <p:nvPr userDrawn="1"/>
        </p:nvSpPr>
        <p:spPr>
          <a:xfrm>
            <a:off x="3459" y="1"/>
            <a:ext cx="9134164" cy="51570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848B2-2AD9-AB7B-39C1-D65A0E10D06E}"/>
              </a:ext>
            </a:extLst>
          </p:cNvPr>
          <p:cNvSpPr/>
          <p:nvPr userDrawn="1"/>
        </p:nvSpPr>
        <p:spPr>
          <a:xfrm>
            <a:off x="1127" y="0"/>
            <a:ext cx="9134164" cy="5157063"/>
          </a:xfrm>
          <a:prstGeom prst="rect">
            <a:avLst/>
          </a:prstGeom>
          <a:blipFill dpi="0" rotWithShape="1">
            <a:blip r:embed="rId10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B771BB6-9038-0662-666E-B57E62892A9C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27" y="9216"/>
            <a:ext cx="4320000" cy="4320000"/>
          </a:xfrm>
          <a:prstGeom prst="rtTriangle">
            <a:avLst/>
          </a:prstGeom>
          <a:solidFill>
            <a:srgbClr val="2A517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F3FA184-6250-7D1A-9F97-C762C28EEC4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27" y="9217"/>
            <a:ext cx="3510000" cy="3510000"/>
          </a:xfrm>
          <a:prstGeom prst="rtTriangle">
            <a:avLst/>
          </a:prstGeom>
          <a:solidFill>
            <a:srgbClr val="2960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583310-1E72-C9ED-1993-389FE949F102}"/>
              </a:ext>
            </a:extLst>
          </p:cNvPr>
          <p:cNvSpPr/>
          <p:nvPr userDrawn="1"/>
        </p:nvSpPr>
        <p:spPr>
          <a:xfrm>
            <a:off x="-1716" y="1935"/>
            <a:ext cx="9144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75B20FC-1E89-F67B-6999-E32B3DDDD92E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27" y="-1"/>
            <a:ext cx="2700000" cy="2700000"/>
          </a:xfrm>
          <a:prstGeom prst="rtTriangle">
            <a:avLst/>
          </a:prstGeom>
          <a:solidFill>
            <a:srgbClr val="2870B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9B5B78-D692-C7E2-F1C9-187929707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0"/>
          <a:stretch/>
        </p:blipFill>
        <p:spPr>
          <a:xfrm>
            <a:off x="268716" y="9217"/>
            <a:ext cx="1625336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48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6" r:id="rId4"/>
    <p:sldLayoutId id="2147483677" r:id="rId5"/>
    <p:sldLayoutId id="2147483674" r:id="rId6"/>
    <p:sldLayoutId id="2147483675" r:id="rId7"/>
    <p:sldLayoutId id="214748368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E10F0-AFC7-626E-AE51-0F32972D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41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F36F0-8C9E-E400-E0FD-D3DE697F6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941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A59D8-275C-1F8A-DE69-B37106D13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994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A84C-08B7-492D-A375-49D55FB48CE8}" type="datetimeFigureOut">
              <a:rPr lang="en-CA" smtClean="0"/>
              <a:t>2024-10-01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CFB0-7FE4-F8EC-A225-F7C1C392D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0241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F7A0E-E2D7-C407-F5E9-9B71BF694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9241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92FB-671A-4DD0-9AEE-1B436C52E768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C5FEAF-1633-E9B9-7797-A73C4DE61748}"/>
              </a:ext>
            </a:extLst>
          </p:cNvPr>
          <p:cNvSpPr txBox="1">
            <a:spLocks/>
          </p:cNvSpPr>
          <p:nvPr userDrawn="1"/>
        </p:nvSpPr>
        <p:spPr>
          <a:xfrm>
            <a:off x="1134291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/>
              <a:t>Click to edit Master title style</a:t>
            </a:r>
            <a:endParaRPr lang="en-US" b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64C55-6567-5D89-B31F-0AB1FEB34170}"/>
              </a:ext>
            </a:extLst>
          </p:cNvPr>
          <p:cNvSpPr txBox="1">
            <a:spLocks/>
          </p:cNvSpPr>
          <p:nvPr userDrawn="1"/>
        </p:nvSpPr>
        <p:spPr>
          <a:xfrm>
            <a:off x="1134291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5A9B4E-D880-5BD9-3B56-359F2E90CAA1}"/>
              </a:ext>
            </a:extLst>
          </p:cNvPr>
          <p:cNvSpPr/>
          <p:nvPr userDrawn="1"/>
        </p:nvSpPr>
        <p:spPr>
          <a:xfrm>
            <a:off x="3459" y="1"/>
            <a:ext cx="9134164" cy="51570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848B2-2AD9-AB7B-39C1-D65A0E10D06E}"/>
              </a:ext>
            </a:extLst>
          </p:cNvPr>
          <p:cNvSpPr/>
          <p:nvPr userDrawn="1"/>
        </p:nvSpPr>
        <p:spPr>
          <a:xfrm>
            <a:off x="1127" y="0"/>
            <a:ext cx="9134164" cy="5157063"/>
          </a:xfrm>
          <a:prstGeom prst="rect">
            <a:avLst/>
          </a:prstGeom>
          <a:blipFill dpi="0" rotWithShape="1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DB771BB6-9038-0662-666E-B57E62892A9C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27" y="9216"/>
            <a:ext cx="4320000" cy="4320000"/>
          </a:xfrm>
          <a:prstGeom prst="rtTriangle">
            <a:avLst/>
          </a:prstGeom>
          <a:solidFill>
            <a:srgbClr val="2A517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9F3FA184-6250-7D1A-9F97-C762C28EEC46}"/>
              </a:ext>
            </a:extLst>
          </p:cNvPr>
          <p:cNvSpPr>
            <a:spLocks noChangeAspect="1"/>
          </p:cNvSpPr>
          <p:nvPr userDrawn="1"/>
        </p:nvSpPr>
        <p:spPr>
          <a:xfrm>
            <a:off x="-8709" y="1681591"/>
            <a:ext cx="3510000" cy="3510000"/>
          </a:xfrm>
          <a:prstGeom prst="rtTriangle">
            <a:avLst/>
          </a:prstGeom>
          <a:solidFill>
            <a:srgbClr val="2960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75B20FC-1E89-F67B-6999-E32B3DDDD92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2457063"/>
            <a:ext cx="2700000" cy="2700000"/>
          </a:xfrm>
          <a:prstGeom prst="rtTriangle">
            <a:avLst/>
          </a:prstGeom>
          <a:solidFill>
            <a:srgbClr val="2870B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6884D1-A636-BDF1-943B-FBE3360FF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0"/>
          <a:stretch/>
        </p:blipFill>
        <p:spPr>
          <a:xfrm>
            <a:off x="1905000" y="374399"/>
            <a:ext cx="3312684" cy="1100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824588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wmf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3.wmf"/><Relationship Id="rId4" Type="http://schemas.openxmlformats.org/officeDocument/2006/relationships/image" Target="../media/image36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3.wm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3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w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44.wmf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3.w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emf"/><Relationship Id="rId7" Type="http://schemas.microsoft.com/office/2007/relationships/hdphoto" Target="../media/hdphoto4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web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3.wmf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44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43.wmf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3.wmf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44.wmf"/><Relationship Id="rId4" Type="http://schemas.openxmlformats.org/officeDocument/2006/relationships/image" Target="../media/image45.png"/><Relationship Id="rId9" Type="http://schemas.openxmlformats.org/officeDocument/2006/relationships/image" Target="../media/image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wmf"/><Relationship Id="rId4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microsoft.com/office/2007/relationships/hdphoto" Target="../media/hdphoto4.wd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sv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66.png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E2A89E4-D5EB-5AA8-DD56-B5929903DA76}"/>
              </a:ext>
            </a:extLst>
          </p:cNvPr>
          <p:cNvSpPr/>
          <p:nvPr/>
        </p:nvSpPr>
        <p:spPr>
          <a:xfrm>
            <a:off x="5175" y="-13563"/>
            <a:ext cx="9134164" cy="51570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8B1602-047F-9781-5B50-60479DA33B68}"/>
              </a:ext>
            </a:extLst>
          </p:cNvPr>
          <p:cNvSpPr/>
          <p:nvPr/>
        </p:nvSpPr>
        <p:spPr>
          <a:xfrm>
            <a:off x="0" y="-13564"/>
            <a:ext cx="9144000" cy="5252314"/>
          </a:xfrm>
          <a:prstGeom prst="rect">
            <a:avLst/>
          </a:prstGeom>
          <a:blipFill dpi="0" rotWithShape="1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9F47153A-E751-0832-9374-4BCEA12DF736}"/>
              </a:ext>
            </a:extLst>
          </p:cNvPr>
          <p:cNvSpPr>
            <a:spLocks noChangeAspect="1"/>
          </p:cNvSpPr>
          <p:nvPr/>
        </p:nvSpPr>
        <p:spPr>
          <a:xfrm>
            <a:off x="0" y="-1085850"/>
            <a:ext cx="6705600" cy="6705600"/>
          </a:xfrm>
          <a:prstGeom prst="rtTriangle">
            <a:avLst/>
          </a:prstGeom>
          <a:solidFill>
            <a:srgbClr val="2A517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E1B32-7EC6-0FDA-C775-8AC7CDBCF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70184"/>
            <a:ext cx="7408069" cy="697945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38200" y="1997390"/>
            <a:ext cx="7467600" cy="197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buFontTx/>
              <a:buNone/>
              <a:defRPr/>
            </a:pPr>
            <a:r>
              <a:rPr lang="en-CA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  <a:t>WattsOn®-Mark II </a:t>
            </a:r>
            <a:br>
              <a:rPr lang="en-CA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</a:br>
            <a:r>
              <a:rPr lang="en-CA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  <a:t>Meter</a:t>
            </a:r>
            <a:br>
              <a:rPr lang="en-CA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</a:br>
            <a:r>
              <a:rPr lang="en-CA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5008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i="1" dirty="0"/>
              <a:t>POWER</a:t>
            </a:r>
            <a:r>
              <a:rPr lang="en-US" altLang="en-US" dirty="0"/>
              <a:t> is calculated based on the relationship between real time AC voltage and current measurements</a:t>
            </a:r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47F5AA-7E72-1902-A583-B61DC2F1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Power &amp; Energy Measurement</a:t>
            </a:r>
          </a:p>
        </p:txBody>
      </p:sp>
      <p:pic>
        <p:nvPicPr>
          <p:cNvPr id="6" name="Volts">
            <a:extLst>
              <a:ext uri="{FF2B5EF4-FFF2-40B4-BE49-F238E27FC236}">
                <a16:creationId xmlns:a16="http://schemas.microsoft.com/office/drawing/2014/main" id="{423D49CD-102B-8E04-A7E7-ADEC71743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" y="2028619"/>
            <a:ext cx="6019800" cy="2900449"/>
          </a:xfrm>
          <a:prstGeom prst="rect">
            <a:avLst/>
          </a:prstGeom>
        </p:spPr>
      </p:pic>
      <p:pic>
        <p:nvPicPr>
          <p:cNvPr id="10" name="Amps">
            <a:extLst>
              <a:ext uri="{FF2B5EF4-FFF2-40B4-BE49-F238E27FC236}">
                <a16:creationId xmlns:a16="http://schemas.microsoft.com/office/drawing/2014/main" id="{111039DD-D798-6CCD-7070-C141D4E2F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2028619"/>
            <a:ext cx="6019800" cy="2900449"/>
          </a:xfrm>
          <a:prstGeom prst="rect">
            <a:avLst/>
          </a:prstGeom>
        </p:spPr>
      </p:pic>
      <p:pic>
        <p:nvPicPr>
          <p:cNvPr id="12" name="Power">
            <a:extLst>
              <a:ext uri="{FF2B5EF4-FFF2-40B4-BE49-F238E27FC236}">
                <a16:creationId xmlns:a16="http://schemas.microsoft.com/office/drawing/2014/main" id="{2043C6FB-8B86-8ADA-08D7-8F0F26FDA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2038350"/>
            <a:ext cx="6019800" cy="290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352550"/>
            <a:ext cx="79248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mA Output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09600" y="895350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>
                <a:solidFill>
                  <a:srgbClr val="FFFFFF"/>
                </a:solidFill>
                <a:latin typeface="Ubuntu Medium" panose="020B0604030602030204" pitchFamily="34" charset="0"/>
              </a:rPr>
              <a:t>Current Transformer Types</a:t>
            </a:r>
            <a:endParaRPr lang="en-CA" altLang="en-US" sz="1800" i="1">
              <a:solidFill>
                <a:srgbClr val="FFFFFF"/>
              </a:solidFill>
              <a:latin typeface="Ubuntu Medium" panose="020B0604030602030204" pitchFamily="34" charset="0"/>
            </a:endParaRP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609600" y="1714500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Pros: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Low Cost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High Accuracy (esp. low current)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Smaller 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Do not need to specify full scale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Safe Outputs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Less part variations, easier to stock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Becoming a “new standard” (</a:t>
            </a:r>
            <a:r>
              <a:rPr lang="en-CA" altLang="en-US" sz="1600" dirty="0" err="1">
                <a:solidFill>
                  <a:srgbClr val="FFFFFF"/>
                </a:solidFill>
                <a:latin typeface="Ubuntu Light" panose="020B0304030602030204" pitchFamily="34" charset="0"/>
              </a:rPr>
              <a:t>ie</a:t>
            </a: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: 100:0.1A)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Longer wire runs accepted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Can use multiple CTs per phase</a:t>
            </a:r>
            <a:endParaRPr lang="en-US" altLang="en-US" sz="16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572000" y="1714500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Cons: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Limited sizes for large currents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Output not “standardized”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Requires precision meter ;)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  <p:bldP spid="14950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609600" y="895350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>
                <a:solidFill>
                  <a:srgbClr val="FFFFFF"/>
                </a:solidFill>
                <a:latin typeface="Ubuntu Medium" panose="020B0604030602030204" pitchFamily="34" charset="0"/>
              </a:rPr>
              <a:t>mA and RC Input Models</a:t>
            </a:r>
            <a:endParaRPr lang="en-CA" altLang="en-US" sz="1800" i="1">
              <a:solidFill>
                <a:srgbClr val="FFFFFF"/>
              </a:solidFill>
              <a:latin typeface="Ubuntu Medium" panose="020B0604030602030204" pitchFamily="34" charset="0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85800" y="1358534"/>
            <a:ext cx="76962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CA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Because the new </a:t>
            </a:r>
            <a:r>
              <a:rPr lang="en-CA" altLang="en-US" sz="1800" dirty="0" err="1">
                <a:solidFill>
                  <a:srgbClr val="FFFFFF"/>
                </a:solidFill>
                <a:latin typeface="Ubuntu Light" panose="020B0304030602030204" pitchFamily="34" charset="0"/>
              </a:rPr>
              <a:t>WattsOn</a:t>
            </a:r>
            <a:r>
              <a:rPr lang="en-CA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-Mark II has such a high resolution and wide dynamic range, it is no longer necessary to specify the CT full scale, or be forced to choose the CT.</a:t>
            </a:r>
          </a:p>
          <a:p>
            <a:pPr eaLnBrk="1" hangingPunct="1">
              <a:buFontTx/>
              <a:buNone/>
            </a:pPr>
            <a:endParaRPr lang="en-CA" altLang="en-US" sz="1800" b="1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  <p:sp>
        <p:nvSpPr>
          <p:cNvPr id="151556" name="Rectangle 4"/>
          <p:cNvSpPr>
            <a:spLocks noGrp="1" noChangeArrowheads="1"/>
          </p:cNvSpPr>
          <p:nvPr>
            <p:ph idx="4294967295"/>
          </p:nvPr>
        </p:nvSpPr>
        <p:spPr bwMode="auto">
          <a:xfrm>
            <a:off x="838200" y="2330084"/>
            <a:ext cx="76200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First in the industry:</a:t>
            </a:r>
          </a:p>
          <a:p>
            <a:pPr lvl="1" eaLnBrk="1" hangingPunct="1">
              <a:lnSpc>
                <a:spcPct val="80000"/>
              </a:lnSpc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Choose the meter</a:t>
            </a:r>
          </a:p>
          <a:p>
            <a:pPr lvl="1" eaLnBrk="1" hangingPunct="1">
              <a:lnSpc>
                <a:spcPct val="80000"/>
              </a:lnSpc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Then Choose the CT physical size that fits the application</a:t>
            </a:r>
          </a:p>
          <a:p>
            <a:pPr lvl="1" eaLnBrk="1" hangingPunct="1">
              <a:lnSpc>
                <a:spcPct val="80000"/>
              </a:lnSpc>
            </a:pPr>
            <a:r>
              <a:rPr lang="en-CA" altLang="en-US" sz="1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WattsOn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-Mark II flexible configuration even allows different CT ratios on each channel.</a:t>
            </a:r>
          </a:p>
          <a:p>
            <a:pPr eaLnBrk="1" hangingPunct="1">
              <a:lnSpc>
                <a:spcPct val="80000"/>
              </a:lnSpc>
            </a:pPr>
            <a:endParaRPr lang="en-CA" altLang="en-US" sz="18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3E9F5-593F-63BC-A8EF-505F9C2E89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48584"/>
            <a:ext cx="7467600" cy="646331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0875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Three phase systems have three distinct circuits.</a:t>
            </a:r>
          </a:p>
          <a:p>
            <a:r>
              <a:rPr lang="en-US" altLang="en-US" dirty="0"/>
              <a:t>Three voltages, three currents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C384A1-A370-CA08-AE7E-163F951D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Power Theory – Three Phase</a:t>
            </a:r>
            <a:endParaRPr lang="en-CA" dirty="0"/>
          </a:p>
        </p:txBody>
      </p:sp>
      <p:pic>
        <p:nvPicPr>
          <p:cNvPr id="20484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9" r="14999"/>
          <a:stretch>
            <a:fillRect/>
          </a:stretch>
        </p:blipFill>
        <p:spPr bwMode="auto">
          <a:xfrm>
            <a:off x="914400" y="2190750"/>
            <a:ext cx="4041696" cy="251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647954" y="2114550"/>
            <a:ext cx="2876550" cy="2676525"/>
            <a:chOff x="5647954" y="1589499"/>
            <a:chExt cx="2876550" cy="2676525"/>
          </a:xfrm>
        </p:grpSpPr>
        <p:pic>
          <p:nvPicPr>
            <p:cNvPr id="20485" name="Picture 8" descr="Click for larger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954" y="1589499"/>
              <a:ext cx="2876550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6934200" y="3848040"/>
              <a:ext cx="31290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altLang="en-US" dirty="0"/>
              <a:t>Why are they necessary?</a:t>
            </a:r>
          </a:p>
          <a:p>
            <a:pPr lvl="1"/>
            <a:r>
              <a:rPr lang="en-US" altLang="en-US" dirty="0"/>
              <a:t>Signal scaling</a:t>
            </a:r>
          </a:p>
          <a:p>
            <a:pPr lvl="1"/>
            <a:r>
              <a:rPr lang="en-US" altLang="en-US" dirty="0"/>
              <a:t>Voltage / Current / Channel isolation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How does it work?</a:t>
            </a:r>
          </a:p>
          <a:p>
            <a:pPr lvl="1"/>
            <a:r>
              <a:rPr lang="en-US" altLang="en-US" dirty="0"/>
              <a:t>Output current proportional to input current</a:t>
            </a:r>
          </a:p>
          <a:p>
            <a:pPr lvl="1"/>
            <a:r>
              <a:rPr lang="en-US" altLang="en-US" dirty="0"/>
              <a:t>Output waveform represents input waveform</a:t>
            </a:r>
          </a:p>
          <a:p>
            <a:pPr lvl="1"/>
            <a:r>
              <a:rPr lang="en-US" altLang="en-US" dirty="0"/>
              <a:t>Non contact, works on magnetic principle</a:t>
            </a:r>
          </a:p>
          <a:p>
            <a:pPr lvl="1"/>
            <a:r>
              <a:rPr lang="en-US" altLang="en-US" dirty="0"/>
              <a:t>A CT is a CURRENT SOURCE</a:t>
            </a:r>
          </a:p>
          <a:p>
            <a:pPr lvl="2"/>
            <a:r>
              <a:rPr lang="en-US" altLang="en-US" dirty="0"/>
              <a:t>Ideally a CT likes to be SHORTED, therefore low resistance (impedance) is preferred for best performance.</a:t>
            </a:r>
          </a:p>
          <a:p>
            <a:endParaRPr lang="en-CA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926181-4B9F-9810-4955-6BC20BED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Transformers</a:t>
            </a:r>
            <a:endParaRPr lang="en-CA" dirty="0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1828800" y="2628900"/>
            <a:ext cx="0" cy="2000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3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83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3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3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83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800" dirty="0"/>
              <a:t>Solid Core</a:t>
            </a:r>
          </a:p>
          <a:p>
            <a:pPr lvl="1"/>
            <a:r>
              <a:rPr lang="en-US" altLang="en-US" sz="1600" dirty="0"/>
              <a:t>Must pass wire through the CT</a:t>
            </a:r>
          </a:p>
          <a:p>
            <a:pPr lvl="1"/>
            <a:r>
              <a:rPr lang="en-US" altLang="en-US" sz="1600" dirty="0"/>
              <a:t>Requires shutdown / disconnect</a:t>
            </a:r>
          </a:p>
          <a:p>
            <a:pPr lvl="1"/>
            <a:r>
              <a:rPr lang="en-US" altLang="en-US" sz="1600" dirty="0"/>
              <a:t>Typically higher accuracy</a:t>
            </a:r>
          </a:p>
          <a:p>
            <a:r>
              <a:rPr lang="en-US" altLang="en-US" sz="1800" dirty="0"/>
              <a:t>Split Core</a:t>
            </a:r>
          </a:p>
          <a:p>
            <a:pPr lvl="1"/>
            <a:r>
              <a:rPr lang="en-US" altLang="en-US" sz="1600" dirty="0"/>
              <a:t>Does not require disconnect</a:t>
            </a:r>
          </a:p>
          <a:p>
            <a:pPr lvl="1"/>
            <a:r>
              <a:rPr lang="en-US" altLang="en-US" sz="1600" dirty="0"/>
              <a:t>In theory can be installed on live conductors (caution!!)</a:t>
            </a:r>
          </a:p>
          <a:p>
            <a:pPr lvl="1"/>
            <a:r>
              <a:rPr lang="en-US" altLang="en-US" sz="1600" dirty="0"/>
              <a:t>Typically lower accuracy</a:t>
            </a:r>
          </a:p>
          <a:p>
            <a:pPr lvl="1"/>
            <a:r>
              <a:rPr lang="en-US" altLang="en-US" sz="1600" dirty="0"/>
              <a:t>Prone to more installation considerations (position, </a:t>
            </a:r>
            <a:r>
              <a:rPr lang="en-US" altLang="en-US" sz="1600" dirty="0" err="1"/>
              <a:t>etc</a:t>
            </a:r>
            <a:r>
              <a:rPr lang="en-US" altLang="en-US" sz="1600" dirty="0"/>
              <a:t>)</a:t>
            </a:r>
          </a:p>
          <a:p>
            <a:r>
              <a:rPr lang="en-US" altLang="en-US" sz="1800" dirty="0"/>
              <a:t>Output Types</a:t>
            </a:r>
          </a:p>
          <a:p>
            <a:pPr lvl="1"/>
            <a:r>
              <a:rPr lang="en-US" altLang="en-US" sz="1600" dirty="0"/>
              <a:t>5A, mA, mV, </a:t>
            </a:r>
            <a:r>
              <a:rPr lang="en-US" altLang="en-US" sz="1600" dirty="0" err="1"/>
              <a:t>Rogowski</a:t>
            </a:r>
            <a:r>
              <a:rPr lang="en-US" altLang="en-US" sz="1600" dirty="0"/>
              <a:t> Coil</a:t>
            </a:r>
          </a:p>
          <a:p>
            <a:pPr lvl="2"/>
            <a:r>
              <a:rPr lang="en-US" altLang="en-US" sz="1400" dirty="0"/>
              <a:t>(More on these later!)</a:t>
            </a:r>
          </a:p>
          <a:p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591777-F199-E7E8-D0E3-ABC1085D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Transformers -- Types</a:t>
            </a:r>
            <a:endParaRPr lang="en-CA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828800" y="2628900"/>
            <a:ext cx="0" cy="2000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9190" r="6897" b="10388"/>
          <a:stretch>
            <a:fillRect/>
          </a:stretch>
        </p:blipFill>
        <p:spPr bwMode="auto">
          <a:xfrm>
            <a:off x="6535511" y="1479217"/>
            <a:ext cx="2303690" cy="164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 descr="http://www.elkor.net/images/MRS-2x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27" y="3617908"/>
            <a:ext cx="2303073" cy="131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0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0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0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0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0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04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04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b="1" i="1" dirty="0"/>
              <a:t>5A Output “Industry Standard”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3944F-4036-E7C4-6BF5-4FFE16B6D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Transformers</a:t>
            </a:r>
            <a:endParaRPr lang="en-CA" dirty="0"/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609600" y="1695450"/>
            <a:ext cx="3962400" cy="3045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Pros: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Industry “Standard”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Widely available 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Wide variety of sizes and ratios (</a:t>
            </a:r>
            <a:r>
              <a:rPr lang="en-CA" altLang="en-US" sz="1800" dirty="0" err="1">
                <a:solidFill>
                  <a:srgbClr val="FFFFFF"/>
                </a:solidFill>
                <a:latin typeface="Ubuntu Light" panose="020B0304030602030204" pitchFamily="34" charset="0"/>
              </a:rPr>
              <a:t>ie</a:t>
            </a:r>
            <a:r>
              <a:rPr lang="en-CA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: 100:5A, 500:5A, 3000:5A)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Solid core and Split Core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Large Sizes (Physically)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Many mounting options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Lugs or wires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Low Cost (Solid Core)</a:t>
            </a: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572000" y="1695450"/>
            <a:ext cx="3962400" cy="3045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Cons: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High cost (split core)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Large 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Heavy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Requires shorting block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Limited options for small currents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Poor accuracy at small currents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Wire distance must be considered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Phase Shift!?</a:t>
            </a:r>
          </a:p>
        </p:txBody>
      </p:sp>
    </p:spTree>
    <p:extLst>
      <p:ext uri="{BB962C8B-B14F-4D97-AF65-F5344CB8AC3E}">
        <p14:creationId xmlns:p14="http://schemas.microsoft.com/office/powerpoint/2010/main" val="29908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2" grpId="0" animBg="1"/>
      <p:bldP spid="1454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b="1" i="1" dirty="0" err="1"/>
              <a:t>Rogowski</a:t>
            </a:r>
            <a:r>
              <a:rPr lang="en-US" altLang="en-US" b="1" i="1" dirty="0"/>
              <a:t> Coil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B756FF-994E-1C7B-8344-F5F9B87D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 Types</a:t>
            </a:r>
            <a:endParaRPr lang="en-CA" dirty="0"/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609600" y="1723132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Pros: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Cost effective considering installation and current measurement size.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Easy to install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Space Saving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Linear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Accurate! (**)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Low Phase Shift (**)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b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</a:br>
            <a:endParaRPr lang="en-US" altLang="en-US" sz="16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4572000" y="1723132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Cons: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Poor Accuracy (**)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Positional Placement (**)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Magnetic Sensitivity (**)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Electrical Noise Sensitivity (**)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2670" y="3856732"/>
            <a:ext cx="37417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buntu Light" panose="020B0304030602030204" pitchFamily="34" charset="0"/>
              </a:rPr>
              <a:t>Not All Rogowski Coils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Ubuntu Light" panose="020B0304030602030204" pitchFamily="34" charset="0"/>
              </a:rPr>
              <a:t>Are Created Equal</a:t>
            </a:r>
            <a:endParaRPr lang="en-US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/>
      <p:bldP spid="167941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altLang="en-US" b="1" i="1" dirty="0"/>
              <a:t>Rogowski Coil: Elkor RC-600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5D08A-D28C-0022-B871-50B6C911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 Types</a:t>
            </a:r>
            <a:endParaRPr lang="en-CA" dirty="0"/>
          </a:p>
        </p:txBody>
      </p:sp>
      <p:pic>
        <p:nvPicPr>
          <p:cNvPr id="48132" name="Picture 7" descr="Coi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40989"/>
            <a:ext cx="2362200" cy="241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8" descr="Coil1x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34530"/>
            <a:ext cx="2741323" cy="240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A5403FB-6A66-72B2-1FED-A74628157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324350"/>
            <a:ext cx="4291349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Available as UL Listed model</a:t>
            </a:r>
          </a:p>
          <a:p>
            <a:pPr fontAlgn="auto">
              <a:spcAft>
                <a:spcPts val="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Maximum lead length: 15m (~50ft)</a:t>
            </a:r>
          </a:p>
        </p:txBody>
      </p:sp>
    </p:spTree>
    <p:extLst>
      <p:ext uri="{BB962C8B-B14F-4D97-AF65-F5344CB8AC3E}">
        <p14:creationId xmlns:p14="http://schemas.microsoft.com/office/powerpoint/2010/main" val="28778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944F-4036-E7C4-6BF5-4FFE16B6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Current Transformers</a:t>
            </a:r>
            <a:endParaRPr lang="en-CA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E6C7B95-2B6D-63E2-0904-CED07231B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00150"/>
            <a:ext cx="79248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Ubuntu Light" panose="020B0304030602030204" pitchFamily="34" charset="0"/>
              </a:rPr>
              <a:t>mA Output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6F021EC-4E3A-4976-16DD-9B59F610F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57350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Pros: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Low Cost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High Accuracy (esp. low current)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Smaller 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Do not need to specify full scale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Safe Outputs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Less part variations, easier to stock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Becoming a “new standard” (</a:t>
            </a:r>
            <a:r>
              <a:rPr lang="en-CA" altLang="en-US" sz="1600" dirty="0" err="1">
                <a:solidFill>
                  <a:srgbClr val="FFFFFF"/>
                </a:solidFill>
                <a:latin typeface="Ubuntu Light" panose="020B0304030602030204" pitchFamily="34" charset="0"/>
              </a:rPr>
              <a:t>ie</a:t>
            </a: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: 100:0.1A)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Longer wire runs accepted</a:t>
            </a:r>
          </a:p>
          <a:p>
            <a:pPr eaLnBrk="1" hangingPunct="1">
              <a:lnSpc>
                <a:spcPct val="90000"/>
              </a:lnSpc>
            </a:pPr>
            <a:r>
              <a:rPr lang="en-CA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Can use multiple CTs per phase</a:t>
            </a:r>
            <a:endParaRPr lang="en-US" altLang="en-US" sz="16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5AA056-42D4-CC9B-110A-A480F2C49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657350"/>
            <a:ext cx="3962400" cy="31432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6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Cons: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Limited sizes for large currents (largest is 3x5”, 2500A)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Output not “standardized”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dirty="0">
                <a:solidFill>
                  <a:srgbClr val="FFFFFF"/>
                </a:solidFill>
                <a:latin typeface="Ubuntu Light" panose="020B0304030602030204" pitchFamily="34" charset="0"/>
              </a:rPr>
              <a:t>Requires –mA Meter Model (lower cost!)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 dirty="0">
              <a:solidFill>
                <a:srgbClr val="FFFFFF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92120-0C2E-8C75-77B6-02721D5F15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785937"/>
            <a:ext cx="7467600" cy="1571625"/>
          </a:xfrm>
        </p:spPr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®-Mark II</a:t>
            </a:r>
            <a:br>
              <a:rPr lang="en-CA" altLang="en-US" dirty="0"/>
            </a:br>
            <a:r>
              <a:rPr lang="en-CA" altLang="en-US" dirty="0"/>
              <a:t>Product Overview</a:t>
            </a:r>
          </a:p>
        </p:txBody>
      </p:sp>
    </p:spTree>
    <p:extLst>
      <p:ext uri="{BB962C8B-B14F-4D97-AF65-F5344CB8AC3E}">
        <p14:creationId xmlns:p14="http://schemas.microsoft.com/office/powerpoint/2010/main" val="30706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EAF305B8-018F-3A5B-36C5-5E3C5A93246D}"/>
              </a:ext>
            </a:extLst>
          </p:cNvPr>
          <p:cNvSpPr>
            <a:spLocks noChangeAspect="1"/>
          </p:cNvSpPr>
          <p:nvPr/>
        </p:nvSpPr>
        <p:spPr>
          <a:xfrm rot="5400000">
            <a:off x="1127" y="9216"/>
            <a:ext cx="4320000" cy="4320000"/>
          </a:xfrm>
          <a:prstGeom prst="rtTriangle">
            <a:avLst/>
          </a:prstGeom>
          <a:solidFill>
            <a:srgbClr val="2A5176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F58E58C-0AE0-0BB0-B617-F8C5C5104C79}"/>
              </a:ext>
            </a:extLst>
          </p:cNvPr>
          <p:cNvSpPr>
            <a:spLocks noChangeAspect="1"/>
          </p:cNvSpPr>
          <p:nvPr/>
        </p:nvSpPr>
        <p:spPr>
          <a:xfrm rot="5400000">
            <a:off x="1127" y="9217"/>
            <a:ext cx="3510000" cy="3510000"/>
          </a:xfrm>
          <a:prstGeom prst="rtTriangle">
            <a:avLst/>
          </a:prstGeom>
          <a:solidFill>
            <a:srgbClr val="29609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E24E3C-4218-A943-02F8-4EB2EE13FFC2}"/>
              </a:ext>
            </a:extLst>
          </p:cNvPr>
          <p:cNvSpPr/>
          <p:nvPr/>
        </p:nvSpPr>
        <p:spPr>
          <a:xfrm>
            <a:off x="-1716" y="1935"/>
            <a:ext cx="9144000" cy="5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C5437E75-6A9E-FC3C-0FDD-3E38EE4967C7}"/>
              </a:ext>
            </a:extLst>
          </p:cNvPr>
          <p:cNvSpPr>
            <a:spLocks noChangeAspect="1"/>
          </p:cNvSpPr>
          <p:nvPr/>
        </p:nvSpPr>
        <p:spPr>
          <a:xfrm rot="5400000">
            <a:off x="1127" y="-1"/>
            <a:ext cx="2700000" cy="2700000"/>
          </a:xfrm>
          <a:prstGeom prst="rtTriangle">
            <a:avLst/>
          </a:prstGeom>
          <a:solidFill>
            <a:srgbClr val="2870B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4876D5-70CC-0DA3-A253-A7FB0B4C2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10"/>
          <a:stretch/>
        </p:blipFill>
        <p:spPr>
          <a:xfrm>
            <a:off x="268716" y="9217"/>
            <a:ext cx="1625336" cy="5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224A3D3-7D20-DE5F-7A12-DD61A117A1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38400" y="1276349"/>
            <a:ext cx="4953000" cy="3857933"/>
          </a:xfrm>
        </p:spPr>
        <p:txBody>
          <a:bodyPr>
            <a:normAutofit/>
          </a:bodyPr>
          <a:lstStyle/>
          <a:p>
            <a:r>
              <a:rPr lang="en-US" altLang="en-US" dirty="0"/>
              <a:t>Power Theory</a:t>
            </a:r>
          </a:p>
          <a:p>
            <a:r>
              <a:rPr lang="en-US" altLang="en-US" dirty="0"/>
              <a:t>Current Transformers</a:t>
            </a:r>
          </a:p>
          <a:p>
            <a:r>
              <a:rPr lang="en-US" altLang="en-US" dirty="0" err="1"/>
              <a:t>WattsOn</a:t>
            </a:r>
            <a:r>
              <a:rPr lang="en-US" altLang="en-US" dirty="0"/>
              <a:t>-Mark II Product Overview</a:t>
            </a:r>
          </a:p>
          <a:p>
            <a:r>
              <a:rPr lang="en-US" altLang="en-US" dirty="0"/>
              <a:t>Installation Practices</a:t>
            </a:r>
          </a:p>
          <a:p>
            <a:r>
              <a:rPr lang="en-US" altLang="en-US" dirty="0"/>
              <a:t>Meter Configuration</a:t>
            </a:r>
          </a:p>
          <a:p>
            <a:r>
              <a:rPr lang="en-US" altLang="en-US" dirty="0"/>
              <a:t>Troubleshooting</a:t>
            </a:r>
          </a:p>
          <a:p>
            <a:pPr lvl="1"/>
            <a:r>
              <a:rPr lang="en-US" altLang="en-US" dirty="0"/>
              <a:t>Functionality</a:t>
            </a:r>
          </a:p>
          <a:p>
            <a:pPr lvl="1"/>
            <a:r>
              <a:rPr lang="en-US" altLang="en-US" dirty="0"/>
              <a:t>Measurement</a:t>
            </a:r>
          </a:p>
          <a:p>
            <a:r>
              <a:rPr lang="en-US" altLang="en-US" dirty="0"/>
              <a:t>Maintenance</a:t>
            </a:r>
            <a:endParaRPr lang="en-CA" alt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5D41356-5BB0-A753-396D-BCD030A3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0237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504950"/>
            <a:ext cx="4343400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600" dirty="0"/>
              <a:t>ANSI C12.1/C12.20 Class 0.1 Four Quadrant</a:t>
            </a:r>
          </a:p>
          <a:p>
            <a:r>
              <a:rPr lang="en-US" altLang="en-US" sz="1600" dirty="0"/>
              <a:t>5A, mA, 333mV, </a:t>
            </a:r>
            <a:r>
              <a:rPr lang="en-US" altLang="en-US" sz="1600" dirty="0" err="1"/>
              <a:t>Rogowski</a:t>
            </a:r>
            <a:r>
              <a:rPr lang="en-US" altLang="en-US" sz="1600" dirty="0"/>
              <a:t> Coil CTs</a:t>
            </a:r>
          </a:p>
          <a:p>
            <a:r>
              <a:rPr lang="en-US" altLang="en-US" sz="1600" dirty="0"/>
              <a:t>Modbus (RTU/TCP), </a:t>
            </a:r>
            <a:r>
              <a:rPr lang="en-US" altLang="en-US" sz="1600" dirty="0" err="1"/>
              <a:t>BACnet</a:t>
            </a:r>
            <a:r>
              <a:rPr lang="en-US" altLang="en-US" sz="1600" dirty="0"/>
              <a:t> (MSTP / IP)</a:t>
            </a:r>
          </a:p>
          <a:p>
            <a:r>
              <a:rPr lang="en-US" altLang="en-US" sz="1600" dirty="0"/>
              <a:t>Highly configurable</a:t>
            </a:r>
          </a:p>
          <a:p>
            <a:r>
              <a:rPr lang="en-US" altLang="en-US" sz="1600" dirty="0"/>
              <a:t>Alarm / Pulse Outputs</a:t>
            </a:r>
          </a:p>
          <a:p>
            <a:r>
              <a:rPr lang="en-US" altLang="en-US" sz="1600" dirty="0"/>
              <a:t>Display with Datalogging &amp; RTC</a:t>
            </a:r>
          </a:p>
          <a:p>
            <a:r>
              <a:rPr lang="en-US" altLang="en-US" sz="1600" dirty="0"/>
              <a:t>DIN Mount or Wall Mount</a:t>
            </a:r>
          </a:p>
          <a:p>
            <a:r>
              <a:rPr lang="en-US" altLang="en-US" sz="1600" dirty="0"/>
              <a:t>“Kit” Available</a:t>
            </a:r>
          </a:p>
          <a:p>
            <a:endParaRPr lang="en-CA" alt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6F934-CB32-B807-2081-F15ECEFF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II: Precision Energy Meter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CB96C-A4B9-5B56-361F-A447F2478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76350"/>
            <a:ext cx="414015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Polycarbonate NEMA (4X Optional)</a:t>
            </a:r>
          </a:p>
          <a:p>
            <a:r>
              <a:rPr lang="en-US" altLang="en-US" dirty="0"/>
              <a:t>Power Supply / Touchscreen Prewired</a:t>
            </a:r>
          </a:p>
          <a:p>
            <a:r>
              <a:rPr lang="en-US" altLang="en-US" dirty="0"/>
              <a:t>Available with all meter configurations</a:t>
            </a:r>
          </a:p>
          <a:p>
            <a:endParaRPr lang="en-CA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984008-78CF-B403-1184-17DCAD16E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 Kit: Precision Energy Meter Kit</a:t>
            </a:r>
            <a:endParaRPr lang="en-CA" dirty="0"/>
          </a:p>
        </p:txBody>
      </p:sp>
      <p:pic>
        <p:nvPicPr>
          <p:cNvPr id="161794" name="Picture 2" descr="http://elkor.net/images/w2k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90650"/>
            <a:ext cx="2514600" cy="228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4" descr="http://elkor.net/images/W2KIT-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14" y="2362884"/>
            <a:ext cx="3237916" cy="199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http://elkor.net/images/W2KIT-S-D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26" y="3000620"/>
            <a:ext cx="3284298" cy="20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800" name="Picture 8" descr="http://elkor.net/images/W2KIT-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56" y="1390650"/>
            <a:ext cx="3474730" cy="214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2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1371600" y="1276350"/>
            <a:ext cx="74676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600" dirty="0"/>
              <a:t>Newest generation digital metering technology.</a:t>
            </a:r>
          </a:p>
          <a:p>
            <a:r>
              <a:rPr lang="en-US" altLang="en-US" sz="1600" dirty="0"/>
              <a:t>Extremely high resolution, (24-bit A/D) and Ultra high dynamic range</a:t>
            </a:r>
          </a:p>
          <a:p>
            <a:r>
              <a:rPr lang="en-US" altLang="en-US" sz="1600" b="1" dirty="0"/>
              <a:t>ANSI C12.20 Class 0.2 </a:t>
            </a:r>
            <a:r>
              <a:rPr lang="en-US" altLang="en-US" sz="1600" dirty="0"/>
              <a:t>Certified Accuracy</a:t>
            </a:r>
          </a:p>
          <a:p>
            <a:r>
              <a:rPr lang="en-US" altLang="en-US" sz="1600" dirty="0"/>
              <a:t>Meets &amp; Exceeds </a:t>
            </a:r>
            <a:r>
              <a:rPr lang="en-US" altLang="en-US" sz="1600" b="1" dirty="0"/>
              <a:t>ANSI C12.1 </a:t>
            </a:r>
            <a:r>
              <a:rPr lang="en-US" altLang="en-US" sz="1600" dirty="0"/>
              <a:t>Class 0.1 </a:t>
            </a:r>
          </a:p>
          <a:p>
            <a:r>
              <a:rPr lang="en-US" altLang="en-US" sz="1600" dirty="0"/>
              <a:t>Laboratory Grade metering standard accuracy</a:t>
            </a:r>
          </a:p>
          <a:p>
            <a:r>
              <a:rPr lang="en-US" altLang="en-US" sz="1600" dirty="0"/>
              <a:t>California CSI List of Eligible Metering Equipment (PBI)</a:t>
            </a:r>
          </a:p>
          <a:p>
            <a:r>
              <a:rPr lang="en-US" altLang="en-US" sz="1600" dirty="0"/>
              <a:t>Massachusetts SREC</a:t>
            </a:r>
          </a:p>
          <a:p>
            <a:r>
              <a:rPr lang="en-US" altLang="en-US" sz="1600" dirty="0"/>
              <a:t>Measurement Canada Approved</a:t>
            </a:r>
            <a:endParaRPr lang="en-CA" alt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55882-D1A3-75B3-A56C-46DB072C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II: Accuracy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2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9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12-30V Power supply input (allows for universal application)</a:t>
            </a:r>
          </a:p>
          <a:p>
            <a:pPr lvl="1"/>
            <a:r>
              <a:rPr lang="en-US" altLang="en-US" sz="1600" dirty="0"/>
              <a:t>48VDC power supply optional</a:t>
            </a:r>
          </a:p>
          <a:p>
            <a:r>
              <a:rPr lang="en-US" altLang="en-US" sz="1800" dirty="0"/>
              <a:t>Voltage measurement inputs 10 – 347Vac (Line-to-Neutral) (Up to 600V L-L)</a:t>
            </a:r>
          </a:p>
          <a:p>
            <a:r>
              <a:rPr lang="en-US" altLang="en-US" sz="1800" dirty="0"/>
              <a:t>Current input options:</a:t>
            </a:r>
          </a:p>
          <a:p>
            <a:pPr lvl="1"/>
            <a:r>
              <a:rPr lang="en-US" altLang="en-US" sz="1600" dirty="0"/>
              <a:t>-5A: 5A Current Transformers (10A input max)</a:t>
            </a:r>
          </a:p>
          <a:p>
            <a:pPr lvl="1"/>
            <a:r>
              <a:rPr lang="en-US" altLang="en-US" sz="1600" dirty="0"/>
              <a:t>-mV: 333mV Current Transformers</a:t>
            </a:r>
          </a:p>
          <a:p>
            <a:pPr lvl="1"/>
            <a:r>
              <a:rPr lang="en-US" altLang="en-US" sz="1600" dirty="0"/>
              <a:t>-mA: 200mA for mA output Current Transformers</a:t>
            </a:r>
          </a:p>
          <a:p>
            <a:pPr lvl="1"/>
            <a:r>
              <a:rPr lang="en-US" altLang="en-US" sz="1600" dirty="0"/>
              <a:t>-RC: Rogowski Coil (360mV / 3000A max)</a:t>
            </a:r>
          </a:p>
          <a:p>
            <a:pPr lvl="1"/>
            <a:r>
              <a:rPr lang="en-US" altLang="en-US" sz="1600" dirty="0"/>
              <a:t>-RCH: Rogowski Coil (720mV / 6000A max)</a:t>
            </a:r>
          </a:p>
          <a:p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E3F3F-DC60-36BA-FF51-5DB897304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II: Inputs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29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400" dirty="0"/>
              <a:t>RS-485 Modbus/RTU (-M1 Model)</a:t>
            </a:r>
          </a:p>
          <a:p>
            <a:pPr lvl="1"/>
            <a:r>
              <a:rPr lang="en-US" altLang="en-US" sz="1200" dirty="0"/>
              <a:t>Highly configurable</a:t>
            </a:r>
          </a:p>
          <a:p>
            <a:pPr lvl="1"/>
            <a:r>
              <a:rPr lang="en-US" altLang="en-US" sz="1200" dirty="0"/>
              <a:t>Flexible Modbus Map (can re-configure it freely)</a:t>
            </a:r>
          </a:p>
          <a:p>
            <a:pPr lvl="1"/>
            <a:r>
              <a:rPr lang="en-US" altLang="en-US" sz="1200" dirty="0"/>
              <a:t>Flexible Baud Rates, Stop Bits, etc.</a:t>
            </a:r>
          </a:p>
          <a:p>
            <a:pPr lvl="1"/>
            <a:r>
              <a:rPr lang="en-US" altLang="en-US" sz="1200" dirty="0" err="1"/>
              <a:t>SunSpec</a:t>
            </a:r>
            <a:endParaRPr lang="en-US" altLang="en-US" sz="1200" dirty="0"/>
          </a:p>
          <a:p>
            <a:r>
              <a:rPr lang="en-US" altLang="en-US" sz="1400" dirty="0"/>
              <a:t>Pulse / Alarm Outputs (All models)</a:t>
            </a:r>
          </a:p>
          <a:p>
            <a:pPr lvl="1"/>
            <a:r>
              <a:rPr lang="en-US" altLang="en-US" sz="1200" dirty="0"/>
              <a:t>Two solid State Relay outputs</a:t>
            </a:r>
          </a:p>
          <a:p>
            <a:pPr lvl="1"/>
            <a:r>
              <a:rPr lang="en-US" altLang="en-US" sz="1200" dirty="0"/>
              <a:t>Can configure as pulse outputs, or alarm outputs</a:t>
            </a:r>
          </a:p>
          <a:p>
            <a:pPr lvl="1"/>
            <a:r>
              <a:rPr lang="en-US" altLang="en-US" sz="1200" dirty="0"/>
              <a:t>Very flexible field configuration</a:t>
            </a:r>
          </a:p>
          <a:p>
            <a:pPr lvl="1"/>
            <a:r>
              <a:rPr lang="en-US" altLang="en-US" sz="1200" dirty="0"/>
              <a:t>Can trigger on any measured parameter</a:t>
            </a:r>
          </a:p>
          <a:p>
            <a:r>
              <a:rPr lang="en-US" altLang="en-US" sz="1400" dirty="0"/>
              <a:t>Ethernet/</a:t>
            </a:r>
            <a:r>
              <a:rPr lang="en-US" altLang="en-US" sz="1400" dirty="0" err="1"/>
              <a:t>WiFi</a:t>
            </a:r>
            <a:r>
              <a:rPr lang="en-US" altLang="en-US" sz="1400" dirty="0"/>
              <a:t> Features (-E4 Model or </a:t>
            </a:r>
            <a:r>
              <a:rPr lang="en-US" altLang="en-US" sz="1400" dirty="0" err="1"/>
              <a:t>ETport</a:t>
            </a:r>
            <a:r>
              <a:rPr lang="en-US" altLang="en-US" sz="1400" dirty="0"/>
              <a:t>)</a:t>
            </a:r>
          </a:p>
          <a:p>
            <a:pPr lvl="1"/>
            <a:r>
              <a:rPr lang="en-US" altLang="en-US" sz="1200" dirty="0"/>
              <a:t>Integrated Real-Time Monitoring via web page</a:t>
            </a:r>
          </a:p>
          <a:p>
            <a:pPr lvl="1"/>
            <a:r>
              <a:rPr lang="en-US" altLang="en-US" sz="1200" dirty="0"/>
              <a:t>Highly flexible HTTP POST with configurable posting templates</a:t>
            </a:r>
          </a:p>
          <a:p>
            <a:pPr lvl="1"/>
            <a:r>
              <a:rPr lang="en-US" altLang="en-US" sz="1200" dirty="0"/>
              <a:t>Built-in Modbus/TCP</a:t>
            </a:r>
          </a:p>
          <a:p>
            <a:pPr lvl="1"/>
            <a:r>
              <a:rPr lang="en-US" altLang="en-US" sz="1200" dirty="0"/>
              <a:t>Very flexible API</a:t>
            </a:r>
          </a:p>
          <a:p>
            <a:pPr lvl="1"/>
            <a:endParaRPr lang="en-US" altLang="en-US" sz="1200" dirty="0"/>
          </a:p>
          <a:p>
            <a:endParaRPr lang="en-CA" altLang="en-US" sz="1400" dirty="0"/>
          </a:p>
          <a:p>
            <a:pPr lvl="1"/>
            <a:endParaRPr lang="en-CA" altLang="en-US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82932-4AD3-03A0-5974-13C770B0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/>
              <a:t>WattsOn-Mark II: Outputs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21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0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60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360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2438400" y="1276350"/>
            <a:ext cx="58674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Password protection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CT Phase Compensation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Low PF Filtering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Sliding Window Calculations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Scratchpad for user configurations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Easy wiring with intuitive LEDs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Variety of wiring configurations (single, split, delta, wye)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Channel re-assignment (change voltage to current) **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Channel Reversal **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Sign (W/VAR/PF) selection **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/>
              <a:t>Firmware upgradable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endParaRPr lang="en-US" altLang="en-US" sz="16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endParaRPr lang="en-CA" altLang="en-US" sz="16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6AD1E8-2B54-F493-7433-11D12F6A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>
                <a:solidFill>
                  <a:srgbClr val="FFFFFF"/>
                </a:solidFill>
                <a:latin typeface="Ubuntu Medium" panose="020B0604030602030204" pitchFamily="34" charset="0"/>
              </a:rPr>
              <a:t>WattsOn-Mark II: Advanced Features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554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3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3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3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3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3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600" dirty="0"/>
              <a:t>Optional Datalogging + Display (-DL)</a:t>
            </a:r>
          </a:p>
          <a:p>
            <a:pPr lvl="1"/>
            <a:r>
              <a:rPr lang="en-CA" altLang="en-US" sz="1400" dirty="0"/>
              <a:t>Intuitive graphic LCD</a:t>
            </a:r>
          </a:p>
          <a:p>
            <a:pPr lvl="2"/>
            <a:r>
              <a:rPr lang="en-CA" altLang="en-US" sz="1200" dirty="0"/>
              <a:t>Easy to read, no hieroglyphs!</a:t>
            </a:r>
          </a:p>
          <a:p>
            <a:pPr lvl="2"/>
            <a:r>
              <a:rPr lang="en-CA" altLang="en-US" sz="1200" dirty="0"/>
              <a:t>Easy to configure </a:t>
            </a:r>
          </a:p>
          <a:p>
            <a:pPr lvl="1"/>
            <a:r>
              <a:rPr lang="en-CA" altLang="en-US" sz="1400" dirty="0"/>
              <a:t>Built in RTC (battery backed)</a:t>
            </a:r>
          </a:p>
          <a:p>
            <a:pPr lvl="1"/>
            <a:r>
              <a:rPr lang="en-CA" altLang="en-US" sz="1400" dirty="0"/>
              <a:t>Built in FLASH storage for data-logging (flexible configuration for very long storage periods)</a:t>
            </a:r>
          </a:p>
          <a:p>
            <a:pPr lvl="1"/>
            <a:endParaRPr lang="en-CA" alt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65721-2004-C695-68A8-E0CC5DEF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/>
              <a:t>WattsOn-Mark II: Display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ABF6AE-705B-67CE-080E-2789F0EE6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28" y="3028950"/>
            <a:ext cx="4502944" cy="185140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21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Designed for use with </a:t>
            </a:r>
            <a:r>
              <a:rPr lang="en-US" altLang="en-US" sz="1800" dirty="0" err="1"/>
              <a:t>WattsOn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WattsOn</a:t>
            </a:r>
            <a:r>
              <a:rPr lang="en-US" altLang="en-US" sz="1800" dirty="0"/>
              <a:t>-Mark II, </a:t>
            </a:r>
            <a:r>
              <a:rPr lang="en-US" altLang="en-US" sz="1800" dirty="0" err="1"/>
              <a:t>i</a:t>
            </a:r>
            <a:r>
              <a:rPr lang="en-US" altLang="en-US" sz="1800" dirty="0"/>
              <a:t>-Spy</a:t>
            </a:r>
          </a:p>
          <a:p>
            <a:r>
              <a:rPr lang="en-US" altLang="en-US" sz="1800" dirty="0"/>
              <a:t>Configure Device</a:t>
            </a:r>
          </a:p>
          <a:p>
            <a:r>
              <a:rPr lang="en-US" altLang="en-US" sz="1800" dirty="0"/>
              <a:t>Monitor Device</a:t>
            </a:r>
          </a:p>
          <a:p>
            <a:r>
              <a:rPr lang="en-US" altLang="en-US" sz="1800" dirty="0"/>
              <a:t>Configure Display</a:t>
            </a:r>
          </a:p>
          <a:p>
            <a:r>
              <a:rPr lang="en-US" altLang="en-US" sz="1800" dirty="0"/>
              <a:t>Datalogging</a:t>
            </a:r>
          </a:p>
          <a:p>
            <a:r>
              <a:rPr lang="en-US" altLang="en-US" sz="1800" dirty="0"/>
              <a:t>Phasor Diagrams</a:t>
            </a:r>
          </a:p>
          <a:p>
            <a:r>
              <a:rPr lang="en-US" altLang="en-US" sz="1800" dirty="0"/>
              <a:t>FREE</a:t>
            </a:r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75117E-CE37-CE07-0647-D01E7EFD0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Modbus Commander</a:t>
            </a:r>
            <a:endParaRPr lang="en-CA" dirty="0"/>
          </a:p>
        </p:txBody>
      </p:sp>
      <p:pic>
        <p:nvPicPr>
          <p:cNvPr id="55300" name="Picture 5" descr="mc_s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73" y="1810245"/>
            <a:ext cx="4343398" cy="30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88843"/>
            <a:ext cx="1447800" cy="158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41148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Display pages may be configured in Modbus Commander Software</a:t>
            </a:r>
          </a:p>
          <a:p>
            <a:r>
              <a:rPr lang="en-US" altLang="en-US" sz="1800" dirty="0"/>
              <a:t>Single / Triple parameter pages</a:t>
            </a:r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1A05C-0D9F-6651-4FBB-D4CB33DC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II: Display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A41287-BCC4-B90A-CF2D-19D468105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591" y="1276350"/>
            <a:ext cx="4005609" cy="35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40386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Logging Configured Using Modbus Commander</a:t>
            </a:r>
          </a:p>
          <a:p>
            <a:r>
              <a:rPr lang="en-US" altLang="en-US" sz="1800" dirty="0"/>
              <a:t>NEW Simplified Interface</a:t>
            </a:r>
          </a:p>
          <a:p>
            <a:r>
              <a:rPr lang="en-US" altLang="en-US" sz="1800" dirty="0"/>
              <a:t>Log Length Calculator</a:t>
            </a:r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91A05C-0D9F-6651-4FBB-D4CB33DC8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 err="1"/>
              <a:t>WattsOn</a:t>
            </a:r>
            <a:r>
              <a:rPr lang="en-CA" altLang="en-US" dirty="0"/>
              <a:t>-Mark II: Datalogging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51861-9025-E68C-4334-770348A4A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51040"/>
            <a:ext cx="4038600" cy="37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5" descr="http://dividendsandincomedaily.com/wp-content/uploads/2013/08/powerli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57500"/>
            <a:ext cx="3810000" cy="21398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85800" y="1352550"/>
            <a:ext cx="7620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1450" indent="-1714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CA" altLang="en-US" dirty="0">
              <a:latin typeface="Ubuntu Light" panose="020B0304030602030204" pitchFamily="34" charset="0"/>
            </a:endParaRPr>
          </a:p>
          <a:p>
            <a:pPr eaLnBrk="1" hangingPunct="1">
              <a:buFontTx/>
              <a:buNone/>
            </a:pPr>
            <a:endParaRPr lang="en-CA" altLang="en-US" b="1" dirty="0">
              <a:latin typeface="Ubuntu Light" panose="020B0304030602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81FDD-7BCD-A6E0-F292-39E679A0495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276350"/>
            <a:ext cx="8382000" cy="3276600"/>
          </a:xfrm>
        </p:spPr>
        <p:txBody>
          <a:bodyPr/>
          <a:lstStyle/>
          <a:p>
            <a:r>
              <a:rPr lang="en-CA" altLang="en-US" dirty="0"/>
              <a:t>We are dealing with AC Power measurements.</a:t>
            </a:r>
          </a:p>
          <a:p>
            <a:r>
              <a:rPr lang="en-CA" altLang="en-US" dirty="0"/>
              <a:t>Most commercial / industrial power systems are </a:t>
            </a:r>
            <a:r>
              <a:rPr lang="en-CA" altLang="en-US" b="1" i="1" dirty="0"/>
              <a:t>THREE PHASE</a:t>
            </a:r>
          </a:p>
          <a:p>
            <a:r>
              <a:rPr lang="en-CA" altLang="en-US" dirty="0"/>
              <a:t>To measure power we must measure both Voltage and Current</a:t>
            </a:r>
          </a:p>
          <a:p>
            <a:endParaRPr lang="en-C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79EAE-5EC1-4686-FCC2-9D0B67DA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Power Theory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600" dirty="0"/>
              <a:t>Adds Ethernet/</a:t>
            </a:r>
            <a:r>
              <a:rPr lang="en-US" altLang="en-US" sz="1600" dirty="0" err="1"/>
              <a:t>WiFi</a:t>
            </a:r>
            <a:r>
              <a:rPr lang="en-US" altLang="en-US" sz="1600" dirty="0"/>
              <a:t> capability to WattsOn-Mark II Meter</a:t>
            </a:r>
          </a:p>
          <a:p>
            <a:r>
              <a:rPr lang="en-US" altLang="en-US" sz="1600" dirty="0"/>
              <a:t>Works with multiple devices</a:t>
            </a:r>
          </a:p>
          <a:p>
            <a:r>
              <a:rPr lang="en-US" altLang="en-US" sz="1600" dirty="0"/>
              <a:t>Works as a generic Modbus/RTU &lt;-&gt; TCP gateway</a:t>
            </a:r>
          </a:p>
          <a:p>
            <a:r>
              <a:rPr lang="en-US" altLang="en-US" sz="1600" dirty="0"/>
              <a:t>On-board web server with user configurable registers</a:t>
            </a:r>
          </a:p>
          <a:p>
            <a:r>
              <a:rPr lang="en-US" altLang="en-US" sz="1600" dirty="0"/>
              <a:t>HTTP, MQTT, BACnet/IP, API Post capability</a:t>
            </a:r>
          </a:p>
          <a:p>
            <a:r>
              <a:rPr lang="en-US" altLang="en-US" sz="1600" dirty="0" err="1"/>
              <a:t>Passthrough</a:t>
            </a:r>
            <a:r>
              <a:rPr lang="en-US" altLang="en-US" sz="1600" dirty="0"/>
              <a:t> port allows simultaneous Modbus/RTU access</a:t>
            </a:r>
          </a:p>
          <a:p>
            <a:r>
              <a:rPr lang="en-US" altLang="en-US" sz="1600" dirty="0"/>
              <a:t>Plug-n-Play installation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7CC3DF-A966-6A44-4022-90BBDCA7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 err="1"/>
              <a:t>ETport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45" y="1510242"/>
            <a:ext cx="1701156" cy="2280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468" y="3638550"/>
            <a:ext cx="2743200" cy="142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Multi Channel metering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Up to 60 circuits!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47919E-4F49-351C-DF29-10087C7F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WattsOn</a:t>
            </a:r>
            <a:r>
              <a:rPr lang="en-CA" dirty="0"/>
              <a:t>-MCM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AEA52-B7B9-7A09-4D7D-6F6E3C1B2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28750"/>
            <a:ext cx="4101465" cy="347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BCACE5-CCDF-ABA7-67B8-53BD637375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44700"/>
            <a:ext cx="7467600" cy="1054100"/>
          </a:xfrm>
        </p:spPr>
        <p:txBody>
          <a:bodyPr/>
          <a:lstStyle/>
          <a:p>
            <a:r>
              <a:rPr lang="en-CA" dirty="0"/>
              <a:t>Installation Practices</a:t>
            </a:r>
          </a:p>
        </p:txBody>
      </p:sp>
    </p:spTree>
    <p:extLst>
      <p:ext uri="{BB962C8B-B14F-4D97-AF65-F5344CB8AC3E}">
        <p14:creationId xmlns:p14="http://schemas.microsoft.com/office/powerpoint/2010/main" val="9396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Fusing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Wiring Diagrams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CT Shorting Blocks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Current Transformers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RS-485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endParaRPr lang="en-CA" altLang="en-US" sz="20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CBE13-65C9-4A49-4435-3CA0A209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Installation Practices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Single">
            <a:extLst>
              <a:ext uri="{FF2B5EF4-FFF2-40B4-BE49-F238E27FC236}">
                <a16:creationId xmlns:a16="http://schemas.microsoft.com/office/drawing/2014/main" id="{211BC792-7E8E-2B1F-BA68-6D530CA83EC4}"/>
              </a:ext>
            </a:extLst>
          </p:cNvPr>
          <p:cNvGrpSpPr/>
          <p:nvPr/>
        </p:nvGrpSpPr>
        <p:grpSpPr>
          <a:xfrm>
            <a:off x="6721150" y="2190750"/>
            <a:ext cx="1813250" cy="2092101"/>
            <a:chOff x="6297658" y="2190750"/>
            <a:chExt cx="1813250" cy="2092101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A0152E35-789B-21FF-D4D9-C33F34219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53719" y="2190750"/>
              <a:ext cx="185281" cy="133667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B7A1D3-E835-BF15-8E8C-6BF6F0DC30F6}"/>
                </a:ext>
              </a:extLst>
            </p:cNvPr>
            <p:cNvSpPr txBox="1"/>
            <p:nvPr/>
          </p:nvSpPr>
          <p:spPr>
            <a:xfrm>
              <a:off x="6297658" y="3913519"/>
              <a:ext cx="1813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CA" sz="1800" b="0" dirty="0">
                  <a:latin typeface="Ubuntu" panose="020B0504030602030204" pitchFamily="34" charset="0"/>
                </a:rPr>
                <a:t>Single Phase</a:t>
              </a:r>
            </a:p>
          </p:txBody>
        </p:sp>
      </p:grpSp>
      <p:grpSp>
        <p:nvGrpSpPr>
          <p:cNvPr id="32" name="Split">
            <a:extLst>
              <a:ext uri="{FF2B5EF4-FFF2-40B4-BE49-F238E27FC236}">
                <a16:creationId xmlns:a16="http://schemas.microsoft.com/office/drawing/2014/main" id="{09E8F259-4A3E-7DA9-4A5A-07FAC8BE2235}"/>
              </a:ext>
            </a:extLst>
          </p:cNvPr>
          <p:cNvGrpSpPr/>
          <p:nvPr/>
        </p:nvGrpSpPr>
        <p:grpSpPr>
          <a:xfrm>
            <a:off x="4876800" y="1962109"/>
            <a:ext cx="1813250" cy="2597741"/>
            <a:chOff x="4876800" y="1962109"/>
            <a:chExt cx="1813250" cy="259774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411DB72-FE4B-24C6-A7A7-23030F88B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15000" y="1962109"/>
              <a:ext cx="133350" cy="181927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241999-C92F-16F2-7F84-318C1F3624DC}"/>
                </a:ext>
              </a:extLst>
            </p:cNvPr>
            <p:cNvSpPr txBox="1"/>
            <p:nvPr/>
          </p:nvSpPr>
          <p:spPr>
            <a:xfrm>
              <a:off x="4876800" y="3913519"/>
              <a:ext cx="1813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CA" sz="1800" b="0" dirty="0">
                  <a:latin typeface="Ubuntu" panose="020B0504030602030204" pitchFamily="34" charset="0"/>
                </a:rPr>
                <a:t>“Split” Phase </a:t>
              </a:r>
              <a:br>
                <a:rPr lang="en-CA" sz="1800" b="0" dirty="0">
                  <a:latin typeface="Ubuntu" panose="020B0504030602030204" pitchFamily="34" charset="0"/>
                </a:rPr>
              </a:br>
              <a:endParaRPr lang="en-CA" sz="1800" b="0" dirty="0">
                <a:latin typeface="Ubuntu" panose="020B0504030602030204" pitchFamily="34" charset="0"/>
              </a:endParaRPr>
            </a:p>
          </p:txBody>
        </p:sp>
      </p:grpSp>
      <p:grpSp>
        <p:nvGrpSpPr>
          <p:cNvPr id="33" name="Delta">
            <a:extLst>
              <a:ext uri="{FF2B5EF4-FFF2-40B4-BE49-F238E27FC236}">
                <a16:creationId xmlns:a16="http://schemas.microsoft.com/office/drawing/2014/main" id="{4725C607-371C-9FBC-D2EC-D16DC7DB0934}"/>
              </a:ext>
            </a:extLst>
          </p:cNvPr>
          <p:cNvGrpSpPr/>
          <p:nvPr/>
        </p:nvGrpSpPr>
        <p:grpSpPr>
          <a:xfrm>
            <a:off x="2895600" y="2342294"/>
            <a:ext cx="1813250" cy="2217556"/>
            <a:chOff x="3200400" y="2342294"/>
            <a:chExt cx="1813250" cy="221755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6AE2F44-FBC8-F0F3-6096-B70F53820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32543" y="2342294"/>
              <a:ext cx="1313777" cy="120971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99315E-B582-58C0-A0F2-E36E6AA16D9E}"/>
                </a:ext>
              </a:extLst>
            </p:cNvPr>
            <p:cNvSpPr txBox="1"/>
            <p:nvPr/>
          </p:nvSpPr>
          <p:spPr>
            <a:xfrm>
              <a:off x="3200400" y="3913519"/>
              <a:ext cx="1813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CA" sz="1800" b="0" dirty="0">
                  <a:latin typeface="Ubuntu" panose="020B0504030602030204" pitchFamily="34" charset="0"/>
                </a:rPr>
                <a:t>3-Phase </a:t>
              </a:r>
              <a:br>
                <a:rPr lang="en-CA" sz="1800" b="0" dirty="0">
                  <a:latin typeface="Ubuntu" panose="020B0504030602030204" pitchFamily="34" charset="0"/>
                </a:rPr>
              </a:br>
              <a:r>
                <a:rPr lang="en-CA" sz="1800" b="0" dirty="0">
                  <a:latin typeface="Ubuntu" panose="020B0504030602030204" pitchFamily="34" charset="0"/>
                </a:rPr>
                <a:t>Delta</a:t>
              </a:r>
            </a:p>
          </p:txBody>
        </p:sp>
      </p:grpSp>
      <p:grpSp>
        <p:nvGrpSpPr>
          <p:cNvPr id="34" name="Wye">
            <a:extLst>
              <a:ext uri="{FF2B5EF4-FFF2-40B4-BE49-F238E27FC236}">
                <a16:creationId xmlns:a16="http://schemas.microsoft.com/office/drawing/2014/main" id="{45E23C76-6ACA-72B3-04E3-2CD5CE36F700}"/>
              </a:ext>
            </a:extLst>
          </p:cNvPr>
          <p:cNvGrpSpPr/>
          <p:nvPr/>
        </p:nvGrpSpPr>
        <p:grpSpPr>
          <a:xfrm>
            <a:off x="685800" y="2171661"/>
            <a:ext cx="1813250" cy="2388189"/>
            <a:chOff x="1033092" y="2171661"/>
            <a:chExt cx="1813250" cy="2388189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3CF3644-91A6-EE79-84EB-D3178E6C0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19200" y="2171661"/>
              <a:ext cx="1609725" cy="140017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FF3EE0-049C-3B66-CC78-A56CA9C57A12}"/>
                </a:ext>
              </a:extLst>
            </p:cNvPr>
            <p:cNvSpPr txBox="1"/>
            <p:nvPr/>
          </p:nvSpPr>
          <p:spPr>
            <a:xfrm>
              <a:off x="1033092" y="3913519"/>
              <a:ext cx="1813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CA" sz="1800" b="0" dirty="0">
                  <a:latin typeface="Ubuntu" panose="020B0504030602030204" pitchFamily="34" charset="0"/>
                </a:rPr>
                <a:t>3-Phase</a:t>
              </a:r>
              <a:br>
                <a:rPr lang="en-CA" sz="1800" b="0" dirty="0">
                  <a:latin typeface="Ubuntu" panose="020B0504030602030204" pitchFamily="34" charset="0"/>
                </a:rPr>
              </a:br>
              <a:r>
                <a:rPr lang="en-CA" sz="1800" b="0" dirty="0">
                  <a:latin typeface="Ubuntu" panose="020B0504030602030204" pitchFamily="34" charset="0"/>
                </a:rPr>
                <a:t>Wye</a:t>
              </a: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A765500B-E696-E8D5-A426-04A701E5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Voltage Inputs – Wiring Types</a:t>
            </a:r>
          </a:p>
        </p:txBody>
      </p:sp>
    </p:spTree>
    <p:extLst>
      <p:ext uri="{BB962C8B-B14F-4D97-AF65-F5344CB8AC3E}">
        <p14:creationId xmlns:p14="http://schemas.microsoft.com/office/powerpoint/2010/main" val="3234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F437C1-1898-114D-5CB8-048C6319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Voltage Wiring – Three Phase (WYE)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812A3E6-63AF-85E6-064D-A08B7EF1CEC7}"/>
              </a:ext>
            </a:extLst>
          </p:cNvPr>
          <p:cNvGrpSpPr/>
          <p:nvPr/>
        </p:nvGrpSpPr>
        <p:grpSpPr>
          <a:xfrm>
            <a:off x="616424" y="1293624"/>
            <a:ext cx="8086277" cy="3691800"/>
            <a:chOff x="609600" y="1293624"/>
            <a:chExt cx="8086277" cy="369180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5334385-21C1-B156-9247-CD9B7B32F4F7}"/>
                </a:ext>
              </a:extLst>
            </p:cNvPr>
            <p:cNvGrpSpPr/>
            <p:nvPr/>
          </p:nvGrpSpPr>
          <p:grpSpPr>
            <a:xfrm>
              <a:off x="609600" y="1293624"/>
              <a:ext cx="8086277" cy="3691800"/>
              <a:chOff x="609600" y="1293624"/>
              <a:chExt cx="8086277" cy="3691800"/>
            </a:xfrm>
          </p:grpSpPr>
          <p:sp>
            <p:nvSpPr>
              <p:cNvPr id="16" name="Text - Source">
                <a:extLst>
                  <a:ext uri="{FF2B5EF4-FFF2-40B4-BE49-F238E27FC236}">
                    <a16:creationId xmlns:a16="http://schemas.microsoft.com/office/drawing/2014/main" id="{3820FFA8-3A55-2009-607A-C99870435A84}"/>
                  </a:ext>
                </a:extLst>
              </p:cNvPr>
              <p:cNvSpPr txBox="1"/>
              <p:nvPr/>
            </p:nvSpPr>
            <p:spPr>
              <a:xfrm>
                <a:off x="858948" y="2643275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SOURCE</a:t>
                </a:r>
              </a:p>
            </p:txBody>
          </p:sp>
          <p:sp>
            <p:nvSpPr>
              <p:cNvPr id="17" name="Text - Load">
                <a:extLst>
                  <a:ext uri="{FF2B5EF4-FFF2-40B4-BE49-F238E27FC236}">
                    <a16:creationId xmlns:a16="http://schemas.microsoft.com/office/drawing/2014/main" id="{3332216B-584C-147D-441E-2909088A2558}"/>
                  </a:ext>
                </a:extLst>
              </p:cNvPr>
              <p:cNvSpPr txBox="1"/>
              <p:nvPr/>
            </p:nvSpPr>
            <p:spPr>
              <a:xfrm>
                <a:off x="7854067" y="2643275"/>
                <a:ext cx="5874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LOAD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FD9DFABD-EDA0-370F-3FCA-983B698D6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6187" y="4343428"/>
                <a:ext cx="5631614" cy="0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2EDCE91-020F-D2E5-C845-A78B8A075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3805" y="3499342"/>
                <a:ext cx="5613996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6097E24-0D85-0E4F-DFC8-093F14C78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47530" y="3073427"/>
                <a:ext cx="5600271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or: Elbow 59">
                <a:extLst>
                  <a:ext uri="{FF2B5EF4-FFF2-40B4-BE49-F238E27FC236}">
                    <a16:creationId xmlns:a16="http://schemas.microsoft.com/office/drawing/2014/main" id="{E3E1A21B-E513-FF1B-DBB5-5FA62239220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414463" y="3919072"/>
                <a:ext cx="1171770" cy="929710"/>
              </a:xfrm>
              <a:prstGeom prst="bentConnector4">
                <a:avLst>
                  <a:gd name="adj1" fmla="val 43516"/>
                  <a:gd name="adj2" fmla="val 94963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48322E1-1331-5A3C-5236-65AC7D1309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9739" y="3917513"/>
                <a:ext cx="560806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FD685799-6973-9B87-B9A8-E342A49D40EC}"/>
                  </a:ext>
                </a:extLst>
              </p:cNvPr>
              <p:cNvSpPr/>
              <p:nvPr/>
            </p:nvSpPr>
            <p:spPr>
              <a:xfrm>
                <a:off x="2438400" y="3767507"/>
                <a:ext cx="638699" cy="294422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410BFE1-296B-CECE-12CD-255082F1CD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1815" y="3499238"/>
                <a:ext cx="365717" cy="1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or: Elbow 54">
                <a:extLst>
                  <a:ext uri="{FF2B5EF4-FFF2-40B4-BE49-F238E27FC236}">
                    <a16:creationId xmlns:a16="http://schemas.microsoft.com/office/drawing/2014/main" id="{1005C4E0-4351-4407-BA4B-7ADD4096A77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41298" y="3072379"/>
                <a:ext cx="1909326" cy="402880"/>
              </a:xfrm>
              <a:prstGeom prst="bentConnector3">
                <a:avLst>
                  <a:gd name="adj1" fmla="val 99238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or: Elbow 75">
                <a:extLst>
                  <a:ext uri="{FF2B5EF4-FFF2-40B4-BE49-F238E27FC236}">
                    <a16:creationId xmlns:a16="http://schemas.microsoft.com/office/drawing/2014/main" id="{762E6540-A4F5-1699-FFA5-0A03D945EB2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51487" y="4122449"/>
                <a:ext cx="1072696" cy="653254"/>
              </a:xfrm>
              <a:prstGeom prst="bentConnector3">
                <a:avLst>
                  <a:gd name="adj1" fmla="val 1730"/>
                </a:avLst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or: Elbow 79">
                <a:extLst>
                  <a:ext uri="{FF2B5EF4-FFF2-40B4-BE49-F238E27FC236}">
                    <a16:creationId xmlns:a16="http://schemas.microsoft.com/office/drawing/2014/main" id="{BD963CD5-E42E-F3DF-75A4-B547353E68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921" y="4343400"/>
                <a:ext cx="1840706" cy="616744"/>
              </a:xfrm>
              <a:prstGeom prst="bentConnector3">
                <a:avLst>
                  <a:gd name="adj1" fmla="val 94631"/>
                </a:avLst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" name="WattsOn-Mark II">
                <a:extLst>
                  <a:ext uri="{FF2B5EF4-FFF2-40B4-BE49-F238E27FC236}">
                    <a16:creationId xmlns:a16="http://schemas.microsoft.com/office/drawing/2014/main" id="{75A40E41-B7BD-6DE2-03FB-80DDE1D31C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31" r="54270" b="-1"/>
              <a:stretch/>
            </p:blipFill>
            <p:spPr>
              <a:xfrm>
                <a:off x="2819400" y="1293624"/>
                <a:ext cx="2014837" cy="1125726"/>
              </a:xfrm>
              <a:prstGeom prst="rect">
                <a:avLst/>
              </a:prstGeom>
            </p:spPr>
          </p:pic>
          <p:sp>
            <p:nvSpPr>
              <p:cNvPr id="30" name="Dot-A">
                <a:extLst>
                  <a:ext uri="{FF2B5EF4-FFF2-40B4-BE49-F238E27FC236}">
                    <a16:creationId xmlns:a16="http://schemas.microsoft.com/office/drawing/2014/main" id="{BFDC16EC-49F2-6193-71CB-B9586EB4F64E}"/>
                  </a:ext>
                </a:extLst>
              </p:cNvPr>
              <p:cNvSpPr/>
              <p:nvPr/>
            </p:nvSpPr>
            <p:spPr>
              <a:xfrm>
                <a:off x="3386114" y="3022411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Dot-B">
                <a:extLst>
                  <a:ext uri="{FF2B5EF4-FFF2-40B4-BE49-F238E27FC236}">
                    <a16:creationId xmlns:a16="http://schemas.microsoft.com/office/drawing/2014/main" id="{CDDB0363-1C33-B491-6FD5-46A81EE297EF}"/>
                  </a:ext>
                </a:extLst>
              </p:cNvPr>
              <p:cNvSpPr/>
              <p:nvPr/>
            </p:nvSpPr>
            <p:spPr>
              <a:xfrm>
                <a:off x="3738562" y="3448735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Dot-C">
                <a:extLst>
                  <a:ext uri="{FF2B5EF4-FFF2-40B4-BE49-F238E27FC236}">
                    <a16:creationId xmlns:a16="http://schemas.microsoft.com/office/drawing/2014/main" id="{27C27C23-C593-8CD7-A65E-1ECA96EA5485}"/>
                  </a:ext>
                </a:extLst>
              </p:cNvPr>
              <p:cNvSpPr/>
              <p:nvPr/>
            </p:nvSpPr>
            <p:spPr>
              <a:xfrm>
                <a:off x="4078238" y="3871754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Dot-N">
                <a:extLst>
                  <a:ext uri="{FF2B5EF4-FFF2-40B4-BE49-F238E27FC236}">
                    <a16:creationId xmlns:a16="http://schemas.microsoft.com/office/drawing/2014/main" id="{E44EDD37-222F-A8F7-2016-17DD284A2E10}"/>
                  </a:ext>
                </a:extLst>
              </p:cNvPr>
              <p:cNvSpPr/>
              <p:nvPr/>
            </p:nvSpPr>
            <p:spPr>
              <a:xfrm>
                <a:off x="4455576" y="4291697"/>
                <a:ext cx="108000" cy="1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100" name="Wye">
                <a:extLst>
                  <a:ext uri="{FF2B5EF4-FFF2-40B4-BE49-F238E27FC236}">
                    <a16:creationId xmlns:a16="http://schemas.microsoft.com/office/drawing/2014/main" id="{89509B1C-D2C0-26AF-93EB-53FFB49614D6}"/>
                  </a:ext>
                </a:extLst>
              </p:cNvPr>
              <p:cNvGrpSpPr/>
              <p:nvPr/>
            </p:nvGrpSpPr>
            <p:grpSpPr>
              <a:xfrm>
                <a:off x="609600" y="3347740"/>
                <a:ext cx="1638634" cy="1499108"/>
                <a:chOff x="229392" y="3347740"/>
                <a:chExt cx="1638634" cy="1499108"/>
              </a:xfrm>
            </p:grpSpPr>
            <p:sp>
              <p:nvSpPr>
                <p:cNvPr id="46" name="Text - Source">
                  <a:extLst>
                    <a:ext uri="{FF2B5EF4-FFF2-40B4-BE49-F238E27FC236}">
                      <a16:creationId xmlns:a16="http://schemas.microsoft.com/office/drawing/2014/main" id="{797C85D6-4077-91DD-F56E-597370A7C87C}"/>
                    </a:ext>
                  </a:extLst>
                </p:cNvPr>
                <p:cNvSpPr txBox="1"/>
                <p:nvPr/>
              </p:nvSpPr>
              <p:spPr>
                <a:xfrm>
                  <a:off x="487786" y="3347740"/>
                  <a:ext cx="2888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A</a:t>
                  </a:r>
                </a:p>
              </p:txBody>
            </p:sp>
            <p:sp>
              <p:nvSpPr>
                <p:cNvPr id="47" name="Text - Source">
                  <a:extLst>
                    <a:ext uri="{FF2B5EF4-FFF2-40B4-BE49-F238E27FC236}">
                      <a16:creationId xmlns:a16="http://schemas.microsoft.com/office/drawing/2014/main" id="{8A60274A-EA7B-606B-DDDA-8C6894FC6E88}"/>
                    </a:ext>
                  </a:extLst>
                </p:cNvPr>
                <p:cNvSpPr txBox="1"/>
                <p:nvPr/>
              </p:nvSpPr>
              <p:spPr>
                <a:xfrm>
                  <a:off x="1585576" y="3622119"/>
                  <a:ext cx="2824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B</a:t>
                  </a:r>
                </a:p>
              </p:txBody>
            </p:sp>
            <p:sp>
              <p:nvSpPr>
                <p:cNvPr id="48" name="Text - Source">
                  <a:extLst>
                    <a:ext uri="{FF2B5EF4-FFF2-40B4-BE49-F238E27FC236}">
                      <a16:creationId xmlns:a16="http://schemas.microsoft.com/office/drawing/2014/main" id="{7650FC9C-210E-9140-ED83-4F375EB1905B}"/>
                    </a:ext>
                  </a:extLst>
                </p:cNvPr>
                <p:cNvSpPr txBox="1"/>
                <p:nvPr/>
              </p:nvSpPr>
              <p:spPr>
                <a:xfrm>
                  <a:off x="1129976" y="4476750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C</a:t>
                  </a:r>
                </a:p>
              </p:txBody>
            </p:sp>
            <p:pic>
              <p:nvPicPr>
                <p:cNvPr id="45" name="Graphic 44">
                  <a:extLst>
                    <a:ext uri="{FF2B5EF4-FFF2-40B4-BE49-F238E27FC236}">
                      <a16:creationId xmlns:a16="http://schemas.microsoft.com/office/drawing/2014/main" id="{CCDA0883-4907-B8E4-E00B-3237344C0F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9392" y="3446673"/>
                  <a:ext cx="1609725" cy="1400175"/>
                </a:xfrm>
                <a:prstGeom prst="rect">
                  <a:avLst/>
                </a:prstGeom>
              </p:spPr>
            </p:pic>
          </p:grpSp>
          <p:cxnSp>
            <p:nvCxnSpPr>
              <p:cNvPr id="8" name="V-N">
                <a:extLst>
                  <a:ext uri="{FF2B5EF4-FFF2-40B4-BE49-F238E27FC236}">
                    <a16:creationId xmlns:a16="http://schemas.microsoft.com/office/drawing/2014/main" id="{BEB19AD4-DE4E-1003-6089-E18DEBB066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10396" y="1918529"/>
                <a:ext cx="0" cy="2424900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Vc">
                <a:extLst>
                  <a:ext uri="{FF2B5EF4-FFF2-40B4-BE49-F238E27FC236}">
                    <a16:creationId xmlns:a16="http://schemas.microsoft.com/office/drawing/2014/main" id="{25C3D2E8-6E61-743F-AD95-9B60E335273C}"/>
                  </a:ext>
                </a:extLst>
              </p:cNvPr>
              <p:cNvGrpSpPr/>
              <p:nvPr/>
            </p:nvGrpSpPr>
            <p:grpSpPr>
              <a:xfrm>
                <a:off x="4065934" y="1911071"/>
                <a:ext cx="135831" cy="1985408"/>
                <a:chOff x="4523134" y="2255667"/>
                <a:chExt cx="135831" cy="1985408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54342ADF-BA63-78CB-5029-AB9FC97CC2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91050" y="2255667"/>
                  <a:ext cx="0" cy="198540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396C51D3-BFEB-7DB8-CBA2-3D7676D23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44" t="39767" r="30831" b="39181"/>
                <a:stretch/>
              </p:blipFill>
              <p:spPr>
                <a:xfrm rot="16200000">
                  <a:off x="4432580" y="2644916"/>
                  <a:ext cx="316939" cy="135831"/>
                </a:xfrm>
                <a:prstGeom prst="rect">
                  <a:avLst/>
                </a:prstGeom>
              </p:spPr>
            </p:pic>
          </p:grpSp>
          <p:grpSp>
            <p:nvGrpSpPr>
              <p:cNvPr id="35" name="Vb">
                <a:extLst>
                  <a:ext uri="{FF2B5EF4-FFF2-40B4-BE49-F238E27FC236}">
                    <a16:creationId xmlns:a16="http://schemas.microsoft.com/office/drawing/2014/main" id="{45660B9C-44E8-1EC6-622C-F6D677F32503}"/>
                  </a:ext>
                </a:extLst>
              </p:cNvPr>
              <p:cNvGrpSpPr/>
              <p:nvPr/>
            </p:nvGrpSpPr>
            <p:grpSpPr>
              <a:xfrm>
                <a:off x="3729385" y="1912950"/>
                <a:ext cx="135831" cy="1586393"/>
                <a:chOff x="4186585" y="2257546"/>
                <a:chExt cx="135831" cy="1586393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039AF3F6-637D-7010-078C-E95DB7139E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48150" y="2257546"/>
                  <a:ext cx="0" cy="1586393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DD5D06E-4052-8E1D-40E8-E52249131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44" t="39767" r="30831" b="39181"/>
                <a:stretch/>
              </p:blipFill>
              <p:spPr>
                <a:xfrm rot="16200000">
                  <a:off x="4096031" y="2644915"/>
                  <a:ext cx="316939" cy="13583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Va">
                <a:extLst>
                  <a:ext uri="{FF2B5EF4-FFF2-40B4-BE49-F238E27FC236}">
                    <a16:creationId xmlns:a16="http://schemas.microsoft.com/office/drawing/2014/main" id="{0F3922B7-2D80-FAAA-796D-0702FAD3972F}"/>
                  </a:ext>
                </a:extLst>
              </p:cNvPr>
              <p:cNvGrpSpPr/>
              <p:nvPr/>
            </p:nvGrpSpPr>
            <p:grpSpPr>
              <a:xfrm>
                <a:off x="3380135" y="1908604"/>
                <a:ext cx="135831" cy="1164824"/>
                <a:chOff x="3837335" y="2253200"/>
                <a:chExt cx="135831" cy="1164824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2112C55-F2C4-08D9-CC3A-26081801E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98900" y="2253200"/>
                  <a:ext cx="0" cy="116482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F0461CC-D2BF-6FEA-1A60-7C6E3C6D84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44" t="39767" r="30831" b="39181"/>
                <a:stretch/>
              </p:blipFill>
              <p:spPr>
                <a:xfrm rot="16200000">
                  <a:off x="3746781" y="2644916"/>
                  <a:ext cx="316939" cy="135831"/>
                </a:xfrm>
                <a:prstGeom prst="rect">
                  <a:avLst/>
                </a:prstGeom>
              </p:spPr>
            </p:pic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9BA1A847-3E06-404B-C48E-4DDD24F865EF}"/>
                  </a:ext>
                </a:extLst>
              </p:cNvPr>
              <p:cNvGrpSpPr/>
              <p:nvPr/>
            </p:nvGrpSpPr>
            <p:grpSpPr>
              <a:xfrm>
                <a:off x="8220002" y="2931813"/>
                <a:ext cx="314398" cy="1582494"/>
                <a:chOff x="7393776" y="2931813"/>
                <a:chExt cx="314398" cy="1582494"/>
              </a:xfrm>
            </p:grpSpPr>
            <p:sp>
              <p:nvSpPr>
                <p:cNvPr id="126" name="Text - N">
                  <a:extLst>
                    <a:ext uri="{FF2B5EF4-FFF2-40B4-BE49-F238E27FC236}">
                      <a16:creationId xmlns:a16="http://schemas.microsoft.com/office/drawing/2014/main" id="{7F28D5A9-FD94-9244-0F56-F4902B73935F}"/>
                    </a:ext>
                  </a:extLst>
                </p:cNvPr>
                <p:cNvSpPr txBox="1"/>
                <p:nvPr/>
              </p:nvSpPr>
              <p:spPr>
                <a:xfrm>
                  <a:off x="7408092" y="4206530"/>
                  <a:ext cx="30008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N</a:t>
                  </a:r>
                </a:p>
              </p:txBody>
            </p:sp>
            <p:sp>
              <p:nvSpPr>
                <p:cNvPr id="125" name="Text - C">
                  <a:extLst>
                    <a:ext uri="{FF2B5EF4-FFF2-40B4-BE49-F238E27FC236}">
                      <a16:creationId xmlns:a16="http://schemas.microsoft.com/office/drawing/2014/main" id="{6C84FB87-6CB5-5361-911B-63A04CEE7EA4}"/>
                    </a:ext>
                  </a:extLst>
                </p:cNvPr>
                <p:cNvSpPr txBox="1"/>
                <p:nvPr/>
              </p:nvSpPr>
              <p:spPr>
                <a:xfrm>
                  <a:off x="7410432" y="3787222"/>
                  <a:ext cx="280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C</a:t>
                  </a:r>
                </a:p>
              </p:txBody>
            </p:sp>
            <p:sp>
              <p:nvSpPr>
                <p:cNvPr id="124" name="Text - B">
                  <a:extLst>
                    <a:ext uri="{FF2B5EF4-FFF2-40B4-BE49-F238E27FC236}">
                      <a16:creationId xmlns:a16="http://schemas.microsoft.com/office/drawing/2014/main" id="{6D8BD617-ED6B-44D5-300A-1FD1AF849D3A}"/>
                    </a:ext>
                  </a:extLst>
                </p:cNvPr>
                <p:cNvSpPr txBox="1"/>
                <p:nvPr/>
              </p:nvSpPr>
              <p:spPr>
                <a:xfrm>
                  <a:off x="7416908" y="3347740"/>
                  <a:ext cx="2824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B</a:t>
                  </a:r>
                </a:p>
              </p:txBody>
            </p:sp>
            <p:sp>
              <p:nvSpPr>
                <p:cNvPr id="123" name="Text - A">
                  <a:extLst>
                    <a:ext uri="{FF2B5EF4-FFF2-40B4-BE49-F238E27FC236}">
                      <a16:creationId xmlns:a16="http://schemas.microsoft.com/office/drawing/2014/main" id="{FF4E3396-16DA-443A-D07D-72355A0EC9B2}"/>
                    </a:ext>
                  </a:extLst>
                </p:cNvPr>
                <p:cNvSpPr txBox="1"/>
                <p:nvPr/>
              </p:nvSpPr>
              <p:spPr>
                <a:xfrm>
                  <a:off x="7393776" y="2931813"/>
                  <a:ext cx="2888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A</a:t>
                  </a:r>
                </a:p>
              </p:txBody>
            </p:sp>
          </p:grpSp>
          <p:pic>
            <p:nvPicPr>
              <p:cNvPr id="2" name="WattsOn-Mark II">
                <a:extLst>
                  <a:ext uri="{FF2B5EF4-FFF2-40B4-BE49-F238E27FC236}">
                    <a16:creationId xmlns:a16="http://schemas.microsoft.com/office/drawing/2014/main" id="{368330D1-3E22-5EBA-15E1-87D1B51D2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73" t="70731" r="-20" b="-1"/>
              <a:stretch/>
            </p:blipFill>
            <p:spPr>
              <a:xfrm>
                <a:off x="5516021" y="1300203"/>
                <a:ext cx="3179856" cy="1138280"/>
              </a:xfrm>
              <a:prstGeom prst="rect">
                <a:avLst/>
              </a:prstGeom>
            </p:spPr>
          </p:pic>
          <p:grpSp>
            <p:nvGrpSpPr>
              <p:cNvPr id="11" name="CTA">
                <a:extLst>
                  <a:ext uri="{FF2B5EF4-FFF2-40B4-BE49-F238E27FC236}">
                    <a16:creationId xmlns:a16="http://schemas.microsoft.com/office/drawing/2014/main" id="{71D295B4-7E7F-6EE5-979B-46B12C304BB9}"/>
                  </a:ext>
                </a:extLst>
              </p:cNvPr>
              <p:cNvGrpSpPr/>
              <p:nvPr/>
            </p:nvGrpSpPr>
            <p:grpSpPr>
              <a:xfrm>
                <a:off x="5708423" y="1946767"/>
                <a:ext cx="790857" cy="1539383"/>
                <a:chOff x="4294417" y="1985556"/>
                <a:chExt cx="790857" cy="1539383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DD806B8-3982-94F4-EA5E-5E343ACB1495}"/>
                    </a:ext>
                  </a:extLst>
                </p:cNvPr>
                <p:cNvGrpSpPr/>
                <p:nvPr/>
              </p:nvGrpSpPr>
              <p:grpSpPr>
                <a:xfrm>
                  <a:off x="4556761" y="1985556"/>
                  <a:ext cx="262889" cy="993862"/>
                  <a:chOff x="4537711" y="2122170"/>
                  <a:chExt cx="262889" cy="838200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AC04B466-04B0-28E1-F693-BE87BB72D1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11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F320B2B-F15E-ED2A-EAB3-87D8C563B1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333CA4C-180F-89EF-F074-754E36EB35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4417" y="2718201"/>
                  <a:ext cx="790857" cy="80673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CTB">
                <a:extLst>
                  <a:ext uri="{FF2B5EF4-FFF2-40B4-BE49-F238E27FC236}">
                    <a16:creationId xmlns:a16="http://schemas.microsoft.com/office/drawing/2014/main" id="{D72823A3-361E-A806-ABF4-50EE49105990}"/>
                  </a:ext>
                </a:extLst>
              </p:cNvPr>
              <p:cNvGrpSpPr/>
              <p:nvPr/>
            </p:nvGrpSpPr>
            <p:grpSpPr>
              <a:xfrm>
                <a:off x="6366364" y="1946767"/>
                <a:ext cx="790857" cy="1996583"/>
                <a:chOff x="4952358" y="1985556"/>
                <a:chExt cx="790857" cy="1996583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C12D6A1-CDFA-4559-0706-8B3359C019EE}"/>
                    </a:ext>
                  </a:extLst>
                </p:cNvPr>
                <p:cNvGrpSpPr/>
                <p:nvPr/>
              </p:nvGrpSpPr>
              <p:grpSpPr>
                <a:xfrm>
                  <a:off x="5220097" y="1985556"/>
                  <a:ext cx="262889" cy="1359598"/>
                  <a:chOff x="4537711" y="2122170"/>
                  <a:chExt cx="262889" cy="838200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41918D87-20FD-5199-F288-0EA822FA6A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11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CFF7FCDE-4B0A-B93F-13BF-CFF3E8E86A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1FDF69CC-604F-A671-2587-28AE27749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2358" y="3175401"/>
                  <a:ext cx="790857" cy="806738"/>
                </a:xfrm>
                <a:prstGeom prst="rect">
                  <a:avLst/>
                </a:prstGeom>
              </p:spPr>
            </p:pic>
          </p:grpSp>
          <p:grpSp>
            <p:nvGrpSpPr>
              <p:cNvPr id="39" name="CTC">
                <a:extLst>
                  <a:ext uri="{FF2B5EF4-FFF2-40B4-BE49-F238E27FC236}">
                    <a16:creationId xmlns:a16="http://schemas.microsoft.com/office/drawing/2014/main" id="{6D248B03-F3D4-D9E6-EC9E-F28233872224}"/>
                  </a:ext>
                </a:extLst>
              </p:cNvPr>
              <p:cNvGrpSpPr/>
              <p:nvPr/>
            </p:nvGrpSpPr>
            <p:grpSpPr>
              <a:xfrm>
                <a:off x="6986727" y="1946767"/>
                <a:ext cx="790857" cy="2377583"/>
                <a:chOff x="5572721" y="1985556"/>
                <a:chExt cx="790857" cy="2377583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DE83303-090E-312F-2879-D47978CFF2C2}"/>
                    </a:ext>
                  </a:extLst>
                </p:cNvPr>
                <p:cNvGrpSpPr/>
                <p:nvPr/>
              </p:nvGrpSpPr>
              <p:grpSpPr>
                <a:xfrm>
                  <a:off x="5811835" y="1985556"/>
                  <a:ext cx="262889" cy="1741157"/>
                  <a:chOff x="4537711" y="2122170"/>
                  <a:chExt cx="262889" cy="838200"/>
                </a:xfrm>
              </p:grpSpPr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CD1E3E28-02D7-3479-5349-22356C3969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11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3A4190B9-7B74-0EF7-591A-C797CFD149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2122170"/>
                    <a:ext cx="0" cy="83820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C34A4D66-5FD4-0242-5334-33431B5608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2721" y="3556401"/>
                  <a:ext cx="790857" cy="806738"/>
                </a:xfrm>
                <a:prstGeom prst="rect">
                  <a:avLst/>
                </a:prstGeom>
              </p:spPr>
            </p:pic>
          </p:grp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2FE38A81-E3EF-0D26-0281-2958B738F40C}"/>
                  </a:ext>
                </a:extLst>
              </p:cNvPr>
              <p:cNvSpPr/>
              <p:nvPr/>
            </p:nvSpPr>
            <p:spPr>
              <a:xfrm>
                <a:off x="2438400" y="3347740"/>
                <a:ext cx="638699" cy="294422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solidFill>
                <a:srgbClr val="0070C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E9EC3BFB-C239-E4C4-589D-47FF5B3FC7B4}"/>
                  </a:ext>
                </a:extLst>
              </p:cNvPr>
              <p:cNvSpPr/>
              <p:nvPr/>
            </p:nvSpPr>
            <p:spPr>
              <a:xfrm>
                <a:off x="2438400" y="2927408"/>
                <a:ext cx="638699" cy="294422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59DF9F3-8579-CFFC-5961-48DF90F1D391}"/>
                </a:ext>
              </a:extLst>
            </p:cNvPr>
            <p:cNvCxnSpPr>
              <a:cxnSpLocks/>
            </p:cNvCxnSpPr>
            <p:nvPr/>
          </p:nvCxnSpPr>
          <p:spPr>
            <a:xfrm>
              <a:off x="5708423" y="3072379"/>
              <a:ext cx="4242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363FAA7-033F-1D94-B331-BD74E9B4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370922" y="3501073"/>
              <a:ext cx="37540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FEC7971-8792-AC99-0196-2DFA5342C09C}"/>
                </a:ext>
              </a:extLst>
            </p:cNvPr>
            <p:cNvCxnSpPr>
              <a:cxnSpLocks/>
            </p:cNvCxnSpPr>
            <p:nvPr/>
          </p:nvCxnSpPr>
          <p:spPr>
            <a:xfrm>
              <a:off x="6986144" y="3918261"/>
              <a:ext cx="3754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10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F437C1-1898-114D-5CB8-048C6319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Voltage Wiring – Three Phase (Delta)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2AB0086-2823-CAE8-4B5E-5461264888F1}"/>
              </a:ext>
            </a:extLst>
          </p:cNvPr>
          <p:cNvGrpSpPr/>
          <p:nvPr/>
        </p:nvGrpSpPr>
        <p:grpSpPr>
          <a:xfrm>
            <a:off x="381000" y="1293624"/>
            <a:ext cx="8321701" cy="3413850"/>
            <a:chOff x="381000" y="1293624"/>
            <a:chExt cx="8321701" cy="3413850"/>
          </a:xfrm>
        </p:grpSpPr>
        <p:pic>
          <p:nvPicPr>
            <p:cNvPr id="73" name="WattsOn-Mark II">
              <a:extLst>
                <a:ext uri="{FF2B5EF4-FFF2-40B4-BE49-F238E27FC236}">
                  <a16:creationId xmlns:a16="http://schemas.microsoft.com/office/drawing/2014/main" id="{A1BB7C0D-9750-56FD-82D6-95659AC84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3" t="70731" r="-20" b="-1"/>
            <a:stretch/>
          </p:blipFill>
          <p:spPr>
            <a:xfrm>
              <a:off x="5522845" y="1300203"/>
              <a:ext cx="3179856" cy="1138280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9E865D9-272A-5C2A-B6D0-E52E17D18D9F}"/>
                </a:ext>
              </a:extLst>
            </p:cNvPr>
            <p:cNvGrpSpPr/>
            <p:nvPr/>
          </p:nvGrpSpPr>
          <p:grpSpPr>
            <a:xfrm>
              <a:off x="381000" y="1293624"/>
              <a:ext cx="8153400" cy="3413850"/>
              <a:chOff x="381000" y="1293624"/>
              <a:chExt cx="8153400" cy="3413850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238E6CF-B64F-F99A-4986-94C255C1E99C}"/>
                  </a:ext>
                </a:extLst>
              </p:cNvPr>
              <p:cNvGrpSpPr/>
              <p:nvPr/>
            </p:nvGrpSpPr>
            <p:grpSpPr>
              <a:xfrm>
                <a:off x="381000" y="1293624"/>
                <a:ext cx="8153400" cy="3413850"/>
                <a:chOff x="381000" y="1293624"/>
                <a:chExt cx="8153400" cy="3413850"/>
              </a:xfrm>
            </p:grpSpPr>
            <p:sp>
              <p:nvSpPr>
                <p:cNvPr id="17" name="Text - Load">
                  <a:extLst>
                    <a:ext uri="{FF2B5EF4-FFF2-40B4-BE49-F238E27FC236}">
                      <a16:creationId xmlns:a16="http://schemas.microsoft.com/office/drawing/2014/main" id="{3332216B-584C-147D-441E-2909088A2558}"/>
                    </a:ext>
                  </a:extLst>
                </p:cNvPr>
                <p:cNvSpPr txBox="1"/>
                <p:nvPr/>
              </p:nvSpPr>
              <p:spPr>
                <a:xfrm>
                  <a:off x="7854067" y="2643275"/>
                  <a:ext cx="58746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LOAD</a:t>
                  </a:r>
                </a:p>
              </p:txBody>
            </p: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62EDCE91-020F-D2E5-C845-A78B8A075F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4977" y="3499342"/>
                  <a:ext cx="6442824" cy="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6097E24-0D85-0E4F-DFC8-093F14C78C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47530" y="3073427"/>
                  <a:ext cx="5600271" cy="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448322E1-1331-5A3C-5236-65AC7D130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39739" y="3917513"/>
                  <a:ext cx="5608062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" name="WattsOn-Mark II">
                  <a:extLst>
                    <a:ext uri="{FF2B5EF4-FFF2-40B4-BE49-F238E27FC236}">
                      <a16:creationId xmlns:a16="http://schemas.microsoft.com/office/drawing/2014/main" id="{75A40E41-B7BD-6DE2-03FB-80DDE1D31C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731" r="54270" b="-1"/>
                <a:stretch/>
              </p:blipFill>
              <p:spPr>
                <a:xfrm>
                  <a:off x="2819400" y="1293624"/>
                  <a:ext cx="2014837" cy="1125726"/>
                </a:xfrm>
                <a:prstGeom prst="rect">
                  <a:avLst/>
                </a:prstGeom>
              </p:spPr>
            </p:pic>
            <p:sp>
              <p:nvSpPr>
                <p:cNvPr id="30" name="Dot-A">
                  <a:extLst>
                    <a:ext uri="{FF2B5EF4-FFF2-40B4-BE49-F238E27FC236}">
                      <a16:creationId xmlns:a16="http://schemas.microsoft.com/office/drawing/2014/main" id="{BFDC16EC-49F2-6193-71CB-B9586EB4F64E}"/>
                    </a:ext>
                  </a:extLst>
                </p:cNvPr>
                <p:cNvSpPr/>
                <p:nvPr/>
              </p:nvSpPr>
              <p:spPr>
                <a:xfrm>
                  <a:off x="3386114" y="3022411"/>
                  <a:ext cx="108000" cy="108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1" name="Dot-B">
                  <a:extLst>
                    <a:ext uri="{FF2B5EF4-FFF2-40B4-BE49-F238E27FC236}">
                      <a16:creationId xmlns:a16="http://schemas.microsoft.com/office/drawing/2014/main" id="{CDDB0363-1C33-B491-6FD5-46A81EE297EF}"/>
                    </a:ext>
                  </a:extLst>
                </p:cNvPr>
                <p:cNvSpPr/>
                <p:nvPr/>
              </p:nvSpPr>
              <p:spPr>
                <a:xfrm>
                  <a:off x="3738562" y="3448735"/>
                  <a:ext cx="108000" cy="108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2" name="Dot-C">
                  <a:extLst>
                    <a:ext uri="{FF2B5EF4-FFF2-40B4-BE49-F238E27FC236}">
                      <a16:creationId xmlns:a16="http://schemas.microsoft.com/office/drawing/2014/main" id="{27C27C23-C593-8CD7-A65E-1ECA96EA5485}"/>
                    </a:ext>
                  </a:extLst>
                </p:cNvPr>
                <p:cNvSpPr/>
                <p:nvPr/>
              </p:nvSpPr>
              <p:spPr>
                <a:xfrm>
                  <a:off x="4078238" y="3871754"/>
                  <a:ext cx="108000" cy="10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grpSp>
              <p:nvGrpSpPr>
                <p:cNvPr id="36" name="Vc">
                  <a:extLst>
                    <a:ext uri="{FF2B5EF4-FFF2-40B4-BE49-F238E27FC236}">
                      <a16:creationId xmlns:a16="http://schemas.microsoft.com/office/drawing/2014/main" id="{25C3D2E8-6E61-743F-AD95-9B60E335273C}"/>
                    </a:ext>
                  </a:extLst>
                </p:cNvPr>
                <p:cNvGrpSpPr/>
                <p:nvPr/>
              </p:nvGrpSpPr>
              <p:grpSpPr>
                <a:xfrm>
                  <a:off x="4065934" y="1911071"/>
                  <a:ext cx="135831" cy="1985408"/>
                  <a:chOff x="4523134" y="2255667"/>
                  <a:chExt cx="135831" cy="1985408"/>
                </a:xfrm>
              </p:grpSpPr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54342ADF-BA63-78CB-5029-AB9FC97CC2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591050" y="2255667"/>
                    <a:ext cx="0" cy="198540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9" name="Picture 28">
                    <a:extLst>
                      <a:ext uri="{FF2B5EF4-FFF2-40B4-BE49-F238E27FC236}">
                        <a16:creationId xmlns:a16="http://schemas.microsoft.com/office/drawing/2014/main" id="{396C51D3-BFEB-7DB8-CBA2-3D7676D23C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944" t="39767" r="30831" b="39181"/>
                  <a:stretch/>
                </p:blipFill>
                <p:spPr>
                  <a:xfrm rot="16200000">
                    <a:off x="4432580" y="2644916"/>
                    <a:ext cx="316939" cy="1358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5" name="Vb">
                  <a:extLst>
                    <a:ext uri="{FF2B5EF4-FFF2-40B4-BE49-F238E27FC236}">
                      <a16:creationId xmlns:a16="http://schemas.microsoft.com/office/drawing/2014/main" id="{45660B9C-44E8-1EC6-622C-F6D677F32503}"/>
                    </a:ext>
                  </a:extLst>
                </p:cNvPr>
                <p:cNvGrpSpPr/>
                <p:nvPr/>
              </p:nvGrpSpPr>
              <p:grpSpPr>
                <a:xfrm>
                  <a:off x="3729385" y="1912950"/>
                  <a:ext cx="135831" cy="1586393"/>
                  <a:chOff x="4186585" y="2257546"/>
                  <a:chExt cx="135831" cy="1586393"/>
                </a:xfrm>
              </p:grpSpPr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039AF3F6-637D-7010-078C-E95DB7139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248150" y="2257546"/>
                    <a:ext cx="0" cy="1586393"/>
                  </a:xfrm>
                  <a:prstGeom prst="line">
                    <a:avLst/>
                  </a:prstGeom>
                  <a:ln w="28575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EDD5D06E-4052-8E1D-40E8-E522491318A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944" t="39767" r="30831" b="39181"/>
                  <a:stretch/>
                </p:blipFill>
                <p:spPr>
                  <a:xfrm rot="16200000">
                    <a:off x="4096031" y="2644915"/>
                    <a:ext cx="316939" cy="1358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" name="Va">
                  <a:extLst>
                    <a:ext uri="{FF2B5EF4-FFF2-40B4-BE49-F238E27FC236}">
                      <a16:creationId xmlns:a16="http://schemas.microsoft.com/office/drawing/2014/main" id="{0F3922B7-2D80-FAAA-796D-0702FAD3972F}"/>
                    </a:ext>
                  </a:extLst>
                </p:cNvPr>
                <p:cNvGrpSpPr/>
                <p:nvPr/>
              </p:nvGrpSpPr>
              <p:grpSpPr>
                <a:xfrm>
                  <a:off x="3380135" y="1908604"/>
                  <a:ext cx="135831" cy="1164824"/>
                  <a:chOff x="3837335" y="2253200"/>
                  <a:chExt cx="135831" cy="1164824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E2112C55-F2C4-08D9-CC3A-26081801ED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898900" y="2253200"/>
                    <a:ext cx="0" cy="1164824"/>
                  </a:xfrm>
                  <a:prstGeom prst="line">
                    <a:avLst/>
                  </a:prstGeom>
                  <a:ln w="28575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8F0461CC-D2BF-6FEA-1A60-7C6E3C6D84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944" t="39767" r="30831" b="39181"/>
                  <a:stretch/>
                </p:blipFill>
                <p:spPr>
                  <a:xfrm rot="16200000">
                    <a:off x="3746781" y="2644916"/>
                    <a:ext cx="316939" cy="135831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9BA1A847-3E06-404B-C48E-4DDD24F865EF}"/>
                    </a:ext>
                  </a:extLst>
                </p:cNvPr>
                <p:cNvGrpSpPr/>
                <p:nvPr/>
              </p:nvGrpSpPr>
              <p:grpSpPr>
                <a:xfrm>
                  <a:off x="8220002" y="2931813"/>
                  <a:ext cx="314398" cy="1582494"/>
                  <a:chOff x="7393776" y="2931813"/>
                  <a:chExt cx="314398" cy="1582494"/>
                </a:xfrm>
              </p:grpSpPr>
              <p:sp>
                <p:nvSpPr>
                  <p:cNvPr id="126" name="Text - N">
                    <a:extLst>
                      <a:ext uri="{FF2B5EF4-FFF2-40B4-BE49-F238E27FC236}">
                        <a16:creationId xmlns:a16="http://schemas.microsoft.com/office/drawing/2014/main" id="{7F28D5A9-FD94-9244-0F56-F4902B73935F}"/>
                      </a:ext>
                    </a:extLst>
                  </p:cNvPr>
                  <p:cNvSpPr txBox="1"/>
                  <p:nvPr/>
                </p:nvSpPr>
                <p:spPr>
                  <a:xfrm>
                    <a:off x="7408092" y="4206530"/>
                    <a:ext cx="30008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N</a:t>
                    </a:r>
                  </a:p>
                </p:txBody>
              </p:sp>
              <p:sp>
                <p:nvSpPr>
                  <p:cNvPr id="125" name="Text - C">
                    <a:extLst>
                      <a:ext uri="{FF2B5EF4-FFF2-40B4-BE49-F238E27FC236}">
                        <a16:creationId xmlns:a16="http://schemas.microsoft.com/office/drawing/2014/main" id="{6C84FB87-6CB5-5361-911B-63A04CEE7EA4}"/>
                      </a:ext>
                    </a:extLst>
                  </p:cNvPr>
                  <p:cNvSpPr txBox="1"/>
                  <p:nvPr/>
                </p:nvSpPr>
                <p:spPr>
                  <a:xfrm>
                    <a:off x="7410432" y="3787222"/>
                    <a:ext cx="28084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C</a:t>
                    </a:r>
                  </a:p>
                </p:txBody>
              </p:sp>
              <p:sp>
                <p:nvSpPr>
                  <p:cNvPr id="124" name="Text - B">
                    <a:extLst>
                      <a:ext uri="{FF2B5EF4-FFF2-40B4-BE49-F238E27FC236}">
                        <a16:creationId xmlns:a16="http://schemas.microsoft.com/office/drawing/2014/main" id="{6D8BD617-ED6B-44D5-300A-1FD1AF849D3A}"/>
                      </a:ext>
                    </a:extLst>
                  </p:cNvPr>
                  <p:cNvSpPr txBox="1"/>
                  <p:nvPr/>
                </p:nvSpPr>
                <p:spPr>
                  <a:xfrm>
                    <a:off x="7416908" y="3347740"/>
                    <a:ext cx="2824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B</a:t>
                    </a:r>
                  </a:p>
                </p:txBody>
              </p:sp>
              <p:sp>
                <p:nvSpPr>
                  <p:cNvPr id="123" name="Text - A">
                    <a:extLst>
                      <a:ext uri="{FF2B5EF4-FFF2-40B4-BE49-F238E27FC236}">
                        <a16:creationId xmlns:a16="http://schemas.microsoft.com/office/drawing/2014/main" id="{FF4E3396-16DA-443A-D07D-72355A0EC9B2}"/>
                      </a:ext>
                    </a:extLst>
                  </p:cNvPr>
                  <p:cNvSpPr txBox="1"/>
                  <p:nvPr/>
                </p:nvSpPr>
                <p:spPr>
                  <a:xfrm>
                    <a:off x="7393776" y="2931813"/>
                    <a:ext cx="28886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A</a:t>
                    </a:r>
                  </a:p>
                </p:txBody>
              </p:sp>
            </p:grpSp>
            <p:grpSp>
              <p:nvGrpSpPr>
                <p:cNvPr id="11" name="CTA">
                  <a:extLst>
                    <a:ext uri="{FF2B5EF4-FFF2-40B4-BE49-F238E27FC236}">
                      <a16:creationId xmlns:a16="http://schemas.microsoft.com/office/drawing/2014/main" id="{71D295B4-7E7F-6EE5-979B-46B12C304BB9}"/>
                    </a:ext>
                  </a:extLst>
                </p:cNvPr>
                <p:cNvGrpSpPr/>
                <p:nvPr/>
              </p:nvGrpSpPr>
              <p:grpSpPr>
                <a:xfrm>
                  <a:off x="5708423" y="1946767"/>
                  <a:ext cx="790857" cy="1541169"/>
                  <a:chOff x="4294417" y="1985556"/>
                  <a:chExt cx="790857" cy="1541169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CDD806B8-3982-94F4-EA5E-5E343ACB1495}"/>
                      </a:ext>
                    </a:extLst>
                  </p:cNvPr>
                  <p:cNvGrpSpPr/>
                  <p:nvPr/>
                </p:nvGrpSpPr>
                <p:grpSpPr>
                  <a:xfrm>
                    <a:off x="4556761" y="1985556"/>
                    <a:ext cx="262889" cy="993862"/>
                    <a:chOff x="4537711" y="2122170"/>
                    <a:chExt cx="262889" cy="838200"/>
                  </a:xfrm>
                </p:grpSpPr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AC04B466-04B0-28E1-F693-BE87BB72D1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537711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8F320B2B-F15E-ED2A-EAB3-87D8C563B1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0600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7333CA4C-180F-89EF-F074-754E36EB3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94417" y="2719987"/>
                    <a:ext cx="790857" cy="8067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CTB">
                  <a:extLst>
                    <a:ext uri="{FF2B5EF4-FFF2-40B4-BE49-F238E27FC236}">
                      <a16:creationId xmlns:a16="http://schemas.microsoft.com/office/drawing/2014/main" id="{D72823A3-361E-A806-ABF4-50EE49105990}"/>
                    </a:ext>
                  </a:extLst>
                </p:cNvPr>
                <p:cNvGrpSpPr/>
                <p:nvPr/>
              </p:nvGrpSpPr>
              <p:grpSpPr>
                <a:xfrm>
                  <a:off x="6366364" y="1946767"/>
                  <a:ext cx="790857" cy="1979959"/>
                  <a:chOff x="4952358" y="1985556"/>
                  <a:chExt cx="790857" cy="1979959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7C12D6A1-CDFA-4559-0706-8B3359C019EE}"/>
                      </a:ext>
                    </a:extLst>
                  </p:cNvPr>
                  <p:cNvGrpSpPr/>
                  <p:nvPr/>
                </p:nvGrpSpPr>
                <p:grpSpPr>
                  <a:xfrm>
                    <a:off x="5220097" y="1985556"/>
                    <a:ext cx="262889" cy="1359598"/>
                    <a:chOff x="4537711" y="2122170"/>
                    <a:chExt cx="262889" cy="838200"/>
                  </a:xfrm>
                </p:grpSpPr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41918D87-20FD-5199-F288-0EA822FA6A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537711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CFF7FCDE-4B0A-B93F-13BF-CFF3E8E86A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0600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1FDF69CC-604F-A671-2587-28AE27749C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52358" y="3158777"/>
                    <a:ext cx="790857" cy="8067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9" name="CTC">
                  <a:extLst>
                    <a:ext uri="{FF2B5EF4-FFF2-40B4-BE49-F238E27FC236}">
                      <a16:creationId xmlns:a16="http://schemas.microsoft.com/office/drawing/2014/main" id="{6D248B03-F3D4-D9E6-EC9E-F28233872224}"/>
                    </a:ext>
                  </a:extLst>
                </p:cNvPr>
                <p:cNvGrpSpPr/>
                <p:nvPr/>
              </p:nvGrpSpPr>
              <p:grpSpPr>
                <a:xfrm>
                  <a:off x="6986727" y="1946767"/>
                  <a:ext cx="790857" cy="2377583"/>
                  <a:chOff x="5572721" y="1985556"/>
                  <a:chExt cx="790857" cy="2377583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EDE83303-090E-312F-2879-D47978CFF2C2}"/>
                      </a:ext>
                    </a:extLst>
                  </p:cNvPr>
                  <p:cNvGrpSpPr/>
                  <p:nvPr/>
                </p:nvGrpSpPr>
                <p:grpSpPr>
                  <a:xfrm>
                    <a:off x="5811835" y="1985556"/>
                    <a:ext cx="262889" cy="1741157"/>
                    <a:chOff x="4537711" y="2122170"/>
                    <a:chExt cx="262889" cy="838200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CD1E3E28-02D7-3479-5349-22356C3969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537711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3A4190B9-7B74-0EF7-591A-C797CFD149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00600" y="2122170"/>
                      <a:ext cx="0" cy="8382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C34A4D66-5FD4-0242-5334-33431B5608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72721" y="3556401"/>
                    <a:ext cx="790857" cy="80673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3" name="Text - Source">
                  <a:extLst>
                    <a:ext uri="{FF2B5EF4-FFF2-40B4-BE49-F238E27FC236}">
                      <a16:creationId xmlns:a16="http://schemas.microsoft.com/office/drawing/2014/main" id="{D9D562AA-F893-2BAA-5368-DEBDE4C1F859}"/>
                    </a:ext>
                  </a:extLst>
                </p:cNvPr>
                <p:cNvSpPr txBox="1"/>
                <p:nvPr/>
              </p:nvSpPr>
              <p:spPr>
                <a:xfrm>
                  <a:off x="873634" y="2643275"/>
                  <a:ext cx="7809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CA" sz="1400" dirty="0"/>
                    <a:t>SOURCE</a:t>
                  </a:r>
                </a:p>
              </p:txBody>
            </p:sp>
            <p:cxnSp>
              <p:nvCxnSpPr>
                <p:cNvPr id="54" name="Connector: Elbow 53">
                  <a:extLst>
                    <a:ext uri="{FF2B5EF4-FFF2-40B4-BE49-F238E27FC236}">
                      <a16:creationId xmlns:a16="http://schemas.microsoft.com/office/drawing/2014/main" id="{3A9DA5C0-D039-F470-5D70-A649F34B343A}"/>
                    </a:ext>
                  </a:extLst>
                </p:cNvPr>
                <p:cNvCxnSpPr>
                  <a:cxnSpLocks/>
                  <a:endCxn id="65" idx="2"/>
                </p:cNvCxnSpPr>
                <p:nvPr/>
              </p:nvCxnSpPr>
              <p:spPr>
                <a:xfrm rot="10800000" flipV="1">
                  <a:off x="1204569" y="3917512"/>
                  <a:ext cx="1357318" cy="512513"/>
                </a:xfrm>
                <a:prstGeom prst="bentConnector4">
                  <a:avLst>
                    <a:gd name="adj1" fmla="val 29159"/>
                    <a:gd name="adj2" fmla="val 144604"/>
                  </a:avLst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Arrow: Right 56">
                  <a:extLst>
                    <a:ext uri="{FF2B5EF4-FFF2-40B4-BE49-F238E27FC236}">
                      <a16:creationId xmlns:a16="http://schemas.microsoft.com/office/drawing/2014/main" id="{04DC846E-0DD5-432B-202F-D5DCDF4557AC}"/>
                    </a:ext>
                  </a:extLst>
                </p:cNvPr>
                <p:cNvSpPr/>
                <p:nvPr/>
              </p:nvSpPr>
              <p:spPr>
                <a:xfrm>
                  <a:off x="2333101" y="3347740"/>
                  <a:ext cx="638699" cy="294422"/>
                </a:xfrm>
                <a:prstGeom prst="rightArrow">
                  <a:avLst>
                    <a:gd name="adj1" fmla="val 50000"/>
                    <a:gd name="adj2" fmla="val 108233"/>
                  </a:avLst>
                </a:prstGeom>
                <a:solidFill>
                  <a:srgbClr val="0070C0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58" name="Arrow: Right 57">
                  <a:extLst>
                    <a:ext uri="{FF2B5EF4-FFF2-40B4-BE49-F238E27FC236}">
                      <a16:creationId xmlns:a16="http://schemas.microsoft.com/office/drawing/2014/main" id="{08A4A48E-5BB6-50F7-0DFC-9B6939444F89}"/>
                    </a:ext>
                  </a:extLst>
                </p:cNvPr>
                <p:cNvSpPr/>
                <p:nvPr/>
              </p:nvSpPr>
              <p:spPr>
                <a:xfrm>
                  <a:off x="2333101" y="3767507"/>
                  <a:ext cx="638699" cy="294422"/>
                </a:xfrm>
                <a:prstGeom prst="rightArrow">
                  <a:avLst>
                    <a:gd name="adj1" fmla="val 50000"/>
                    <a:gd name="adj2" fmla="val 108233"/>
                  </a:avLst>
                </a:prstGeom>
                <a:solidFill>
                  <a:schemeClr val="tx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59" name="Connector: Elbow 58">
                  <a:extLst>
                    <a:ext uri="{FF2B5EF4-FFF2-40B4-BE49-F238E27FC236}">
                      <a16:creationId xmlns:a16="http://schemas.microsoft.com/office/drawing/2014/main" id="{D399E436-E591-703E-7564-82D76DF382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5984" y="3072379"/>
                  <a:ext cx="1909326" cy="402880"/>
                </a:xfrm>
                <a:prstGeom prst="bentConnector3">
                  <a:avLst>
                    <a:gd name="adj1" fmla="val 98613"/>
                  </a:avLst>
                </a:prstGeom>
                <a:ln w="571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01990AAE-60A2-FE6E-19CA-8E644D8A0759}"/>
                    </a:ext>
                  </a:extLst>
                </p:cNvPr>
                <p:cNvGrpSpPr/>
                <p:nvPr/>
              </p:nvGrpSpPr>
              <p:grpSpPr>
                <a:xfrm>
                  <a:off x="381000" y="3388158"/>
                  <a:ext cx="1606427" cy="1319316"/>
                  <a:chOff x="899714" y="3388158"/>
                  <a:chExt cx="1606427" cy="1319316"/>
                </a:xfrm>
              </p:grpSpPr>
              <p:sp>
                <p:nvSpPr>
                  <p:cNvPr id="62" name="Text - Source">
                    <a:extLst>
                      <a:ext uri="{FF2B5EF4-FFF2-40B4-BE49-F238E27FC236}">
                        <a16:creationId xmlns:a16="http://schemas.microsoft.com/office/drawing/2014/main" id="{3AB977DF-1EAC-680F-C162-EBE61006BA0D}"/>
                      </a:ext>
                    </a:extLst>
                  </p:cNvPr>
                  <p:cNvSpPr txBox="1"/>
                  <p:nvPr/>
                </p:nvSpPr>
                <p:spPr>
                  <a:xfrm>
                    <a:off x="899714" y="3475260"/>
                    <a:ext cx="28886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A</a:t>
                    </a:r>
                  </a:p>
                </p:txBody>
              </p:sp>
              <p:sp>
                <p:nvSpPr>
                  <p:cNvPr id="63" name="Text - Source">
                    <a:extLst>
                      <a:ext uri="{FF2B5EF4-FFF2-40B4-BE49-F238E27FC236}">
                        <a16:creationId xmlns:a16="http://schemas.microsoft.com/office/drawing/2014/main" id="{CE2A18D6-23CA-C3DD-5301-AB2AB8820A6D}"/>
                      </a:ext>
                    </a:extLst>
                  </p:cNvPr>
                  <p:cNvSpPr txBox="1"/>
                  <p:nvPr/>
                </p:nvSpPr>
                <p:spPr>
                  <a:xfrm>
                    <a:off x="2223691" y="3529829"/>
                    <a:ext cx="2824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B</a:t>
                    </a:r>
                  </a:p>
                </p:txBody>
              </p:sp>
              <p:sp>
                <p:nvSpPr>
                  <p:cNvPr id="64" name="Text - Source">
                    <a:extLst>
                      <a:ext uri="{FF2B5EF4-FFF2-40B4-BE49-F238E27FC236}">
                        <a16:creationId xmlns:a16="http://schemas.microsoft.com/office/drawing/2014/main" id="{5456CD7A-DA12-9DCC-2657-26A49B995F66}"/>
                      </a:ext>
                    </a:extLst>
                  </p:cNvPr>
                  <p:cNvSpPr txBox="1"/>
                  <p:nvPr/>
                </p:nvSpPr>
                <p:spPr>
                  <a:xfrm>
                    <a:off x="1373504" y="4399697"/>
                    <a:ext cx="28084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buNone/>
                    </a:pPr>
                    <a:r>
                      <a:rPr lang="en-CA" sz="1400" dirty="0"/>
                      <a:t>C</a:t>
                    </a:r>
                  </a:p>
                </p:txBody>
              </p:sp>
              <p:pic>
                <p:nvPicPr>
                  <p:cNvPr id="65" name="Delta">
                    <a:extLst>
                      <a:ext uri="{FF2B5EF4-FFF2-40B4-BE49-F238E27FC236}">
                        <a16:creationId xmlns:a16="http://schemas.microsoft.com/office/drawing/2014/main" id="{7323B882-BA02-8804-11D8-A4FDB76F2D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7537" y="3388158"/>
                    <a:ext cx="1131491" cy="104186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Arrow: Right 55">
                  <a:extLst>
                    <a:ext uri="{FF2B5EF4-FFF2-40B4-BE49-F238E27FC236}">
                      <a16:creationId xmlns:a16="http://schemas.microsoft.com/office/drawing/2014/main" id="{0F4400C9-B81A-0FE3-EB2C-9724EF3C7F1E}"/>
                    </a:ext>
                  </a:extLst>
                </p:cNvPr>
                <p:cNvSpPr/>
                <p:nvPr/>
              </p:nvSpPr>
              <p:spPr>
                <a:xfrm>
                  <a:off x="2333101" y="2927408"/>
                  <a:ext cx="638699" cy="294422"/>
                </a:xfrm>
                <a:prstGeom prst="rightArrow">
                  <a:avLst>
                    <a:gd name="adj1" fmla="val 50000"/>
                    <a:gd name="adj2" fmla="val 108233"/>
                  </a:avLst>
                </a:prstGeom>
                <a:solidFill>
                  <a:srgbClr val="C00000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2A44D00-4932-6D45-2C4F-9DD94FC979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8423" y="3072379"/>
                <a:ext cx="42427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FEF6B09-0FF8-1A80-14F8-4D18DC1B7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0922" y="3501073"/>
                <a:ext cx="375401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F60A3B1-07EA-B8B9-FFB0-2D3B133FE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6144" y="3918261"/>
                <a:ext cx="375401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981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3D22B-4A32-121A-24F7-C52672A7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Voltage Wiring – Single Phase (“Split”)</a:t>
            </a:r>
            <a:endParaRPr lang="en-CA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9CAECB-C545-B9AA-4234-D633D84FCB8F}"/>
              </a:ext>
            </a:extLst>
          </p:cNvPr>
          <p:cNvGrpSpPr/>
          <p:nvPr/>
        </p:nvGrpSpPr>
        <p:grpSpPr>
          <a:xfrm>
            <a:off x="1297742" y="1281070"/>
            <a:ext cx="7008058" cy="3581993"/>
            <a:chOff x="1297742" y="1281070"/>
            <a:chExt cx="7008058" cy="358199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2D1FDF9-6A1E-9CC2-0837-76EC39F2A165}"/>
                </a:ext>
              </a:extLst>
            </p:cNvPr>
            <p:cNvGrpSpPr/>
            <p:nvPr/>
          </p:nvGrpSpPr>
          <p:grpSpPr>
            <a:xfrm>
              <a:off x="1297742" y="1281070"/>
              <a:ext cx="7008058" cy="3581993"/>
              <a:chOff x="1297742" y="1281070"/>
              <a:chExt cx="7008058" cy="3581993"/>
            </a:xfrm>
          </p:grpSpPr>
          <p:sp>
            <p:nvSpPr>
              <p:cNvPr id="16" name="Text - Source">
                <a:extLst>
                  <a:ext uri="{FF2B5EF4-FFF2-40B4-BE49-F238E27FC236}">
                    <a16:creationId xmlns:a16="http://schemas.microsoft.com/office/drawing/2014/main" id="{3820FFA8-3A55-2009-607A-C99870435A84}"/>
                  </a:ext>
                </a:extLst>
              </p:cNvPr>
              <p:cNvSpPr txBox="1"/>
              <p:nvPr/>
            </p:nvSpPr>
            <p:spPr>
              <a:xfrm>
                <a:off x="1297742" y="2213726"/>
                <a:ext cx="7809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SOURCE</a:t>
                </a:r>
              </a:p>
            </p:txBody>
          </p:sp>
          <p:sp>
            <p:nvSpPr>
              <p:cNvPr id="17" name="Text - Load">
                <a:extLst>
                  <a:ext uri="{FF2B5EF4-FFF2-40B4-BE49-F238E27FC236}">
                    <a16:creationId xmlns:a16="http://schemas.microsoft.com/office/drawing/2014/main" id="{3332216B-584C-147D-441E-2909088A2558}"/>
                  </a:ext>
                </a:extLst>
              </p:cNvPr>
              <p:cNvSpPr txBox="1"/>
              <p:nvPr/>
            </p:nvSpPr>
            <p:spPr>
              <a:xfrm>
                <a:off x="7639783" y="2643275"/>
                <a:ext cx="5874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LOAD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2EDCE91-020F-D2E5-C845-A78B8A075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1828" y="3499342"/>
                <a:ext cx="5990722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6097E24-0D85-0E4F-DFC8-093F14C78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5261" y="3073427"/>
                <a:ext cx="5527291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row: Right 17">
                <a:extLst>
                  <a:ext uri="{FF2B5EF4-FFF2-40B4-BE49-F238E27FC236}">
                    <a16:creationId xmlns:a16="http://schemas.microsoft.com/office/drawing/2014/main" id="{E9EC3BFB-C239-E4C4-589D-47FF5B3FC7B4}"/>
                  </a:ext>
                </a:extLst>
              </p:cNvPr>
              <p:cNvSpPr/>
              <p:nvPr/>
            </p:nvSpPr>
            <p:spPr>
              <a:xfrm>
                <a:off x="2731082" y="2927408"/>
                <a:ext cx="638699" cy="294422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solidFill>
                <a:srgbClr val="C0000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2FE38A81-E3EF-0D26-0281-2958B738F40C}"/>
                  </a:ext>
                </a:extLst>
              </p:cNvPr>
              <p:cNvSpPr/>
              <p:nvPr/>
            </p:nvSpPr>
            <p:spPr>
              <a:xfrm>
                <a:off x="2731082" y="3347740"/>
                <a:ext cx="638699" cy="294422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solidFill>
                <a:srgbClr val="0070C0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4" name="Connector: Elbow 13">
                <a:extLst>
                  <a:ext uri="{FF2B5EF4-FFF2-40B4-BE49-F238E27FC236}">
                    <a16:creationId xmlns:a16="http://schemas.microsoft.com/office/drawing/2014/main" id="{811E6A65-6ECD-9478-CCDA-E4D02AC6A44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1548394" y="2542456"/>
                <a:ext cx="926867" cy="524146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or: Elbow 38">
                <a:extLst>
                  <a:ext uri="{FF2B5EF4-FFF2-40B4-BE49-F238E27FC236}">
                    <a16:creationId xmlns:a16="http://schemas.microsoft.com/office/drawing/2014/main" id="{CAF7EE0C-C3B7-FDBF-1932-EBEAE9803367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305131" y="3692806"/>
                <a:ext cx="933616" cy="479777"/>
              </a:xfrm>
              <a:prstGeom prst="bentConnector3">
                <a:avLst>
                  <a:gd name="adj1" fmla="val 102532"/>
                </a:avLst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4596284-ACEB-3F85-6EE0-8BCCDA93AF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86587" y="4677580"/>
                <a:ext cx="5615963" cy="0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or: Elbow 49">
                <a:extLst>
                  <a:ext uri="{FF2B5EF4-FFF2-40B4-BE49-F238E27FC236}">
                    <a16:creationId xmlns:a16="http://schemas.microsoft.com/office/drawing/2014/main" id="{E99108F4-F36F-4A6E-AE68-C1D9DA53224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1494202" y="3486150"/>
                <a:ext cx="892385" cy="1222835"/>
              </a:xfrm>
              <a:prstGeom prst="bentConnector4">
                <a:avLst>
                  <a:gd name="adj1" fmla="val -54675"/>
                  <a:gd name="adj2" fmla="val 97418"/>
                </a:avLst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 - N">
                <a:extLst>
                  <a:ext uri="{FF2B5EF4-FFF2-40B4-BE49-F238E27FC236}">
                    <a16:creationId xmlns:a16="http://schemas.microsoft.com/office/drawing/2014/main" id="{B8DD57BC-5A56-2199-E218-AD625868C555}"/>
                  </a:ext>
                </a:extLst>
              </p:cNvPr>
              <p:cNvSpPr txBox="1"/>
              <p:nvPr/>
            </p:nvSpPr>
            <p:spPr>
              <a:xfrm>
                <a:off x="8005718" y="4555286"/>
                <a:ext cx="3000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N</a:t>
                </a:r>
              </a:p>
            </p:txBody>
          </p:sp>
          <p:sp>
            <p:nvSpPr>
              <p:cNvPr id="69" name="Text - B">
                <a:extLst>
                  <a:ext uri="{FF2B5EF4-FFF2-40B4-BE49-F238E27FC236}">
                    <a16:creationId xmlns:a16="http://schemas.microsoft.com/office/drawing/2014/main" id="{76E96D47-9217-95B2-CC98-CECB3D92F697}"/>
                  </a:ext>
                </a:extLst>
              </p:cNvPr>
              <p:cNvSpPr txBox="1"/>
              <p:nvPr/>
            </p:nvSpPr>
            <p:spPr>
              <a:xfrm>
                <a:off x="8005718" y="3347740"/>
                <a:ext cx="2824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B</a:t>
                </a:r>
              </a:p>
            </p:txBody>
          </p:sp>
          <p:sp>
            <p:nvSpPr>
              <p:cNvPr id="70" name="Text - A">
                <a:extLst>
                  <a:ext uri="{FF2B5EF4-FFF2-40B4-BE49-F238E27FC236}">
                    <a16:creationId xmlns:a16="http://schemas.microsoft.com/office/drawing/2014/main" id="{6BC6CB13-66CB-7813-EF08-76FACC41FD78}"/>
                  </a:ext>
                </a:extLst>
              </p:cNvPr>
              <p:cNvSpPr txBox="1"/>
              <p:nvPr/>
            </p:nvSpPr>
            <p:spPr>
              <a:xfrm>
                <a:off x="8005718" y="2931813"/>
                <a:ext cx="2888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400" dirty="0"/>
                  <a:t>A</a:t>
                </a:r>
              </a:p>
            </p:txBody>
          </p:sp>
          <p:pic>
            <p:nvPicPr>
              <p:cNvPr id="4" name="WattsOn-Mark II">
                <a:extLst>
                  <a:ext uri="{FF2B5EF4-FFF2-40B4-BE49-F238E27FC236}">
                    <a16:creationId xmlns:a16="http://schemas.microsoft.com/office/drawing/2014/main" id="{75A40E41-B7BD-6DE2-03FB-80DDE1D31C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731" r="53703" b="-1"/>
              <a:stretch/>
            </p:blipFill>
            <p:spPr>
              <a:xfrm>
                <a:off x="3126543" y="1286060"/>
                <a:ext cx="1904999" cy="1051341"/>
              </a:xfrm>
              <a:prstGeom prst="rect">
                <a:avLst/>
              </a:prstGeom>
            </p:spPr>
          </p:pic>
          <p:sp>
            <p:nvSpPr>
              <p:cNvPr id="30" name="Dot-A">
                <a:extLst>
                  <a:ext uri="{FF2B5EF4-FFF2-40B4-BE49-F238E27FC236}">
                    <a16:creationId xmlns:a16="http://schemas.microsoft.com/office/drawing/2014/main" id="{BFDC16EC-49F2-6193-71CB-B9586EB4F64E}"/>
                  </a:ext>
                </a:extLst>
              </p:cNvPr>
              <p:cNvSpPr/>
              <p:nvPr/>
            </p:nvSpPr>
            <p:spPr>
              <a:xfrm>
                <a:off x="3617057" y="3022411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Dot-B">
                <a:extLst>
                  <a:ext uri="{FF2B5EF4-FFF2-40B4-BE49-F238E27FC236}">
                    <a16:creationId xmlns:a16="http://schemas.microsoft.com/office/drawing/2014/main" id="{CDDB0363-1C33-B491-6FD5-46A81EE297EF}"/>
                  </a:ext>
                </a:extLst>
              </p:cNvPr>
              <p:cNvSpPr/>
              <p:nvPr/>
            </p:nvSpPr>
            <p:spPr>
              <a:xfrm>
                <a:off x="3969505" y="3448735"/>
                <a:ext cx="108000" cy="10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grpSp>
            <p:nvGrpSpPr>
              <p:cNvPr id="35" name="Vb">
                <a:extLst>
                  <a:ext uri="{FF2B5EF4-FFF2-40B4-BE49-F238E27FC236}">
                    <a16:creationId xmlns:a16="http://schemas.microsoft.com/office/drawing/2014/main" id="{45660B9C-44E8-1EC6-622C-F6D677F32503}"/>
                  </a:ext>
                </a:extLst>
              </p:cNvPr>
              <p:cNvGrpSpPr/>
              <p:nvPr/>
            </p:nvGrpSpPr>
            <p:grpSpPr>
              <a:xfrm>
                <a:off x="3960328" y="1912950"/>
                <a:ext cx="135831" cy="1586393"/>
                <a:chOff x="4186585" y="2257546"/>
                <a:chExt cx="135831" cy="1586393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039AF3F6-637D-7010-078C-E95DB7139E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48150" y="2257546"/>
                  <a:ext cx="0" cy="1586393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DD5D06E-4052-8E1D-40E8-E52249131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44" t="39767" r="30831" b="39181"/>
                <a:stretch/>
              </p:blipFill>
              <p:spPr>
                <a:xfrm rot="16200000">
                  <a:off x="4096031" y="2644915"/>
                  <a:ext cx="316939" cy="135831"/>
                </a:xfrm>
                <a:prstGeom prst="rect">
                  <a:avLst/>
                </a:prstGeom>
              </p:spPr>
            </p:pic>
          </p:grpSp>
          <p:grpSp>
            <p:nvGrpSpPr>
              <p:cNvPr id="34" name="Va">
                <a:extLst>
                  <a:ext uri="{FF2B5EF4-FFF2-40B4-BE49-F238E27FC236}">
                    <a16:creationId xmlns:a16="http://schemas.microsoft.com/office/drawing/2014/main" id="{0F3922B7-2D80-FAAA-796D-0702FAD3972F}"/>
                  </a:ext>
                </a:extLst>
              </p:cNvPr>
              <p:cNvGrpSpPr/>
              <p:nvPr/>
            </p:nvGrpSpPr>
            <p:grpSpPr>
              <a:xfrm>
                <a:off x="3611078" y="1908604"/>
                <a:ext cx="135831" cy="1164824"/>
                <a:chOff x="3837335" y="2253200"/>
                <a:chExt cx="135831" cy="1164824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E2112C55-F2C4-08D9-CC3A-26081801E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898900" y="2253200"/>
                  <a:ext cx="0" cy="1164824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8F0461CC-D2BF-6FEA-1A60-7C6E3C6D84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44" t="39767" r="30831" b="39181"/>
                <a:stretch/>
              </p:blipFill>
              <p:spPr>
                <a:xfrm rot="16200000">
                  <a:off x="3746781" y="2644916"/>
                  <a:ext cx="316939" cy="135831"/>
                </a:xfrm>
                <a:prstGeom prst="rect">
                  <a:avLst/>
                </a:prstGeom>
              </p:spPr>
            </p:pic>
          </p:grpSp>
          <p:cxnSp>
            <p:nvCxnSpPr>
              <p:cNvPr id="63" name="V-N">
                <a:extLst>
                  <a:ext uri="{FF2B5EF4-FFF2-40B4-BE49-F238E27FC236}">
                    <a16:creationId xmlns:a16="http://schemas.microsoft.com/office/drawing/2014/main" id="{18097F8E-0AFE-DEB3-82B0-BC5740641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14043" y="1918529"/>
                <a:ext cx="0" cy="2790456"/>
              </a:xfrm>
              <a:prstGeom prst="line">
                <a:avLst/>
              </a:prstGeom>
              <a:ln w="285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Dot-N">
                <a:extLst>
                  <a:ext uri="{FF2B5EF4-FFF2-40B4-BE49-F238E27FC236}">
                    <a16:creationId xmlns:a16="http://schemas.microsoft.com/office/drawing/2014/main" id="{8EA6F87E-CFBC-4F77-708B-8791E94AB6FB}"/>
                  </a:ext>
                </a:extLst>
              </p:cNvPr>
              <p:cNvSpPr/>
              <p:nvPr/>
            </p:nvSpPr>
            <p:spPr>
              <a:xfrm>
                <a:off x="4665573" y="4629100"/>
                <a:ext cx="108000" cy="1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8" name="Split">
                <a:extLst>
                  <a:ext uri="{FF2B5EF4-FFF2-40B4-BE49-F238E27FC236}">
                    <a16:creationId xmlns:a16="http://schemas.microsoft.com/office/drawing/2014/main" id="{3062F9B2-853B-3664-E007-B83B91F31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94203" y="2500225"/>
                <a:ext cx="144000" cy="1964571"/>
              </a:xfrm>
              <a:prstGeom prst="rect">
                <a:avLst/>
              </a:prstGeom>
            </p:spPr>
          </p:pic>
          <p:pic>
            <p:nvPicPr>
              <p:cNvPr id="13" name="WattsOn-Mark II">
                <a:extLst>
                  <a:ext uri="{FF2B5EF4-FFF2-40B4-BE49-F238E27FC236}">
                    <a16:creationId xmlns:a16="http://schemas.microsoft.com/office/drawing/2014/main" id="{D65CEDD4-7654-E5F1-14AB-79D0DA204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52" t="70731" r="8183" b="-1"/>
              <a:stretch/>
            </p:blipFill>
            <p:spPr>
              <a:xfrm>
                <a:off x="5619697" y="1281070"/>
                <a:ext cx="2501899" cy="1138280"/>
              </a:xfrm>
              <a:prstGeom prst="rect">
                <a:avLst/>
              </a:prstGeom>
            </p:spPr>
          </p:pic>
          <p:grpSp>
            <p:nvGrpSpPr>
              <p:cNvPr id="15" name="CTA">
                <a:extLst>
                  <a:ext uri="{FF2B5EF4-FFF2-40B4-BE49-F238E27FC236}">
                    <a16:creationId xmlns:a16="http://schemas.microsoft.com/office/drawing/2014/main" id="{7AC66DEA-2FF9-5B2D-EE89-C6E57CF5834D}"/>
                  </a:ext>
                </a:extLst>
              </p:cNvPr>
              <p:cNvGrpSpPr/>
              <p:nvPr/>
            </p:nvGrpSpPr>
            <p:grpSpPr>
              <a:xfrm>
                <a:off x="5703217" y="1908604"/>
                <a:ext cx="790857" cy="1574378"/>
                <a:chOff x="4294417" y="1908604"/>
                <a:chExt cx="790857" cy="1574378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73542DD-31CA-3210-38FB-EE736FF0142E}"/>
                    </a:ext>
                  </a:extLst>
                </p:cNvPr>
                <p:cNvGrpSpPr/>
                <p:nvPr/>
              </p:nvGrpSpPr>
              <p:grpSpPr>
                <a:xfrm>
                  <a:off x="4556761" y="1908604"/>
                  <a:ext cx="262889" cy="1070815"/>
                  <a:chOff x="4537711" y="2057270"/>
                  <a:chExt cx="262889" cy="903100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48A767F0-ACAB-AD72-7B28-17F3DE56BE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11" y="2057270"/>
                    <a:ext cx="0" cy="903100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6B50131-670D-0F2D-BA8B-A31C84C60E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2065641"/>
                    <a:ext cx="0" cy="89472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777DCFCC-A32C-B1E2-9F4D-12BD672F81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94417" y="2676244"/>
                  <a:ext cx="790857" cy="80673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CTB">
                <a:extLst>
                  <a:ext uri="{FF2B5EF4-FFF2-40B4-BE49-F238E27FC236}">
                    <a16:creationId xmlns:a16="http://schemas.microsoft.com/office/drawing/2014/main" id="{32D9B5B8-D1AE-119C-0EEC-D25511097496}"/>
                  </a:ext>
                </a:extLst>
              </p:cNvPr>
              <p:cNvGrpSpPr/>
              <p:nvPr/>
            </p:nvGrpSpPr>
            <p:grpSpPr>
              <a:xfrm>
                <a:off x="6361158" y="1918530"/>
                <a:ext cx="790857" cy="2010480"/>
                <a:chOff x="4952358" y="1918530"/>
                <a:chExt cx="790857" cy="2010480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9CECEDF-79F7-2008-4F81-E760C0D0BCFB}"/>
                    </a:ext>
                  </a:extLst>
                </p:cNvPr>
                <p:cNvGrpSpPr/>
                <p:nvPr/>
              </p:nvGrpSpPr>
              <p:grpSpPr>
                <a:xfrm>
                  <a:off x="5220097" y="1918530"/>
                  <a:ext cx="262889" cy="1426624"/>
                  <a:chOff x="4537711" y="2080848"/>
                  <a:chExt cx="262889" cy="879522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1057053-0BB5-2BCE-D9E2-B18AA04578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537711" y="2080849"/>
                    <a:ext cx="0" cy="879521"/>
                  </a:xfrm>
                  <a:prstGeom prst="line">
                    <a:avLst/>
                  </a:prstGeom>
                  <a:ln w="285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C58D5C8A-0981-47FC-4EB2-357B8E2E4D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2080848"/>
                    <a:ext cx="0" cy="87952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55561B5E-F70B-1EF9-EB46-FBB032897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52358" y="3122272"/>
                  <a:ext cx="790857" cy="806738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06DF452-EB4A-DDBF-A675-C7B80E7AF6CF}"/>
                </a:ext>
              </a:extLst>
            </p:cNvPr>
            <p:cNvCxnSpPr>
              <a:cxnSpLocks/>
            </p:cNvCxnSpPr>
            <p:nvPr/>
          </p:nvCxnSpPr>
          <p:spPr>
            <a:xfrm>
              <a:off x="5708423" y="3072379"/>
              <a:ext cx="42427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AA94431-9F95-1A0D-24A9-6A7249023C7D}"/>
                </a:ext>
              </a:extLst>
            </p:cNvPr>
            <p:cNvCxnSpPr>
              <a:cxnSpLocks/>
            </p:cNvCxnSpPr>
            <p:nvPr/>
          </p:nvCxnSpPr>
          <p:spPr>
            <a:xfrm>
              <a:off x="6370922" y="3501073"/>
              <a:ext cx="37540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20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512406-CB5D-D012-BC6A-164E36C0A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Current Wiring – Single Phase (x3)</a:t>
            </a:r>
            <a:endParaRPr lang="en-CA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EBC1F8-E9B3-8E14-0B59-5AB4A2D90510}"/>
              </a:ext>
            </a:extLst>
          </p:cNvPr>
          <p:cNvGrpSpPr/>
          <p:nvPr/>
        </p:nvGrpSpPr>
        <p:grpSpPr>
          <a:xfrm>
            <a:off x="457200" y="1283776"/>
            <a:ext cx="8458200" cy="3376087"/>
            <a:chOff x="457200" y="1283776"/>
            <a:chExt cx="8458200" cy="3376087"/>
          </a:xfrm>
        </p:grpSpPr>
        <p:pic>
          <p:nvPicPr>
            <p:cNvPr id="3" name="Single">
              <a:extLst>
                <a:ext uri="{FF2B5EF4-FFF2-40B4-BE49-F238E27FC236}">
                  <a16:creationId xmlns:a16="http://schemas.microsoft.com/office/drawing/2014/main" id="{0CE19F53-1EDE-9C01-CC30-AB8621E9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9448" y="3016998"/>
              <a:ext cx="209584" cy="1512000"/>
            </a:xfrm>
            <a:prstGeom prst="rect">
              <a:avLst/>
            </a:prstGeom>
          </p:spPr>
        </p:pic>
        <p:pic>
          <p:nvPicPr>
            <p:cNvPr id="2" name="WattsOn-Mark II">
              <a:extLst>
                <a:ext uri="{FF2B5EF4-FFF2-40B4-BE49-F238E27FC236}">
                  <a16:creationId xmlns:a16="http://schemas.microsoft.com/office/drawing/2014/main" id="{52FE7980-3DB4-6415-9800-6E1BD65F5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41" t="70731" r="-19" b="-1"/>
            <a:stretch/>
          </p:blipFill>
          <p:spPr>
            <a:xfrm>
              <a:off x="5539811" y="1283776"/>
              <a:ext cx="2983529" cy="1138280"/>
            </a:xfrm>
            <a:prstGeom prst="rect">
              <a:avLst/>
            </a:prstGeom>
          </p:spPr>
        </p:pic>
        <p:sp>
          <p:nvSpPr>
            <p:cNvPr id="16" name="Text - Source">
              <a:extLst>
                <a:ext uri="{FF2B5EF4-FFF2-40B4-BE49-F238E27FC236}">
                  <a16:creationId xmlns:a16="http://schemas.microsoft.com/office/drawing/2014/main" id="{3820FFA8-3A55-2009-607A-C99870435A84}"/>
                </a:ext>
              </a:extLst>
            </p:cNvPr>
            <p:cNvSpPr txBox="1"/>
            <p:nvPr/>
          </p:nvSpPr>
          <p:spPr>
            <a:xfrm>
              <a:off x="457200" y="2675686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SOURCE</a:t>
              </a:r>
            </a:p>
          </p:txBody>
        </p:sp>
        <p:sp>
          <p:nvSpPr>
            <p:cNvPr id="17" name="Text - Load">
              <a:extLst>
                <a:ext uri="{FF2B5EF4-FFF2-40B4-BE49-F238E27FC236}">
                  <a16:creationId xmlns:a16="http://schemas.microsoft.com/office/drawing/2014/main" id="{3332216B-584C-147D-441E-2909088A2558}"/>
                </a:ext>
              </a:extLst>
            </p:cNvPr>
            <p:cNvSpPr txBox="1"/>
            <p:nvPr/>
          </p:nvSpPr>
          <p:spPr>
            <a:xfrm>
              <a:off x="8249383" y="2675686"/>
              <a:ext cx="5874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LOAD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6097E24-0D85-0E4F-DFC8-093F14C78C8F}"/>
                </a:ext>
              </a:extLst>
            </p:cNvPr>
            <p:cNvCxnSpPr>
              <a:cxnSpLocks/>
            </p:cNvCxnSpPr>
            <p:nvPr/>
          </p:nvCxnSpPr>
          <p:spPr>
            <a:xfrm>
              <a:off x="838200" y="3080251"/>
              <a:ext cx="7777118" cy="1227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9EC3BFB-C239-E4C4-589D-47FF5B3FC7B4}"/>
                </a:ext>
              </a:extLst>
            </p:cNvPr>
            <p:cNvSpPr/>
            <p:nvPr/>
          </p:nvSpPr>
          <p:spPr>
            <a:xfrm>
              <a:off x="1850850" y="2927408"/>
              <a:ext cx="638699" cy="294422"/>
            </a:xfrm>
            <a:prstGeom prst="rightArrow">
              <a:avLst>
                <a:gd name="adj1" fmla="val 50000"/>
                <a:gd name="adj2" fmla="val 108233"/>
              </a:avLst>
            </a:prstGeom>
            <a:solidFill>
              <a:srgbClr val="C000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/>
            </a:p>
          </p:txBody>
        </p:sp>
        <p:sp>
          <p:nvSpPr>
            <p:cNvPr id="67" name="Text - N">
              <a:extLst>
                <a:ext uri="{FF2B5EF4-FFF2-40B4-BE49-F238E27FC236}">
                  <a16:creationId xmlns:a16="http://schemas.microsoft.com/office/drawing/2014/main" id="{B8DD57BC-5A56-2199-E218-AD625868C555}"/>
                </a:ext>
              </a:extLst>
            </p:cNvPr>
            <p:cNvSpPr txBox="1"/>
            <p:nvPr/>
          </p:nvSpPr>
          <p:spPr>
            <a:xfrm>
              <a:off x="8615318" y="4352086"/>
              <a:ext cx="3000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N</a:t>
              </a:r>
            </a:p>
          </p:txBody>
        </p:sp>
        <p:sp>
          <p:nvSpPr>
            <p:cNvPr id="70" name="Text - A">
              <a:extLst>
                <a:ext uri="{FF2B5EF4-FFF2-40B4-BE49-F238E27FC236}">
                  <a16:creationId xmlns:a16="http://schemas.microsoft.com/office/drawing/2014/main" id="{6BC6CB13-66CB-7813-EF08-76FACC41FD78}"/>
                </a:ext>
              </a:extLst>
            </p:cNvPr>
            <p:cNvSpPr txBox="1"/>
            <p:nvPr/>
          </p:nvSpPr>
          <p:spPr>
            <a:xfrm>
              <a:off x="8615318" y="2931813"/>
              <a:ext cx="288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A</a:t>
              </a:r>
            </a:p>
          </p:txBody>
        </p:sp>
        <p:cxnSp>
          <p:nvCxnSpPr>
            <p:cNvPr id="45" name="Neutral">
              <a:extLst>
                <a:ext uri="{FF2B5EF4-FFF2-40B4-BE49-F238E27FC236}">
                  <a16:creationId xmlns:a16="http://schemas.microsoft.com/office/drawing/2014/main" id="{A4596284-ACEB-3F85-6EE0-8BCCDA93AFB7}"/>
                </a:ext>
              </a:extLst>
            </p:cNvPr>
            <p:cNvCxnSpPr>
              <a:cxnSpLocks/>
              <a:endCxn id="67" idx="1"/>
            </p:cNvCxnSpPr>
            <p:nvPr/>
          </p:nvCxnSpPr>
          <p:spPr>
            <a:xfrm>
              <a:off x="838200" y="4470400"/>
              <a:ext cx="7777118" cy="35575"/>
            </a:xfrm>
            <a:prstGeom prst="line">
              <a:avLst/>
            </a:prstGeom>
            <a:ln w="571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Lines 2">
              <a:extLst>
                <a:ext uri="{FF2B5EF4-FFF2-40B4-BE49-F238E27FC236}">
                  <a16:creationId xmlns:a16="http://schemas.microsoft.com/office/drawing/2014/main" id="{2EBBA2EC-7590-75C7-C571-46BC46F4D775}"/>
                </a:ext>
              </a:extLst>
            </p:cNvPr>
            <p:cNvGrpSpPr/>
            <p:nvPr/>
          </p:nvGrpSpPr>
          <p:grpSpPr>
            <a:xfrm>
              <a:off x="5353997" y="3022411"/>
              <a:ext cx="3258155" cy="966841"/>
              <a:chOff x="4132455" y="3022411"/>
              <a:chExt cx="3258155" cy="966841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59F150F-882F-5610-5B4E-56C6880134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00" y="3500146"/>
                <a:ext cx="319961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6ECD3C3-B782-9E9C-423F-5D1B0419C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00" y="3943350"/>
                <a:ext cx="319961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D5F2B7-5EC6-93B6-22DE-5D4B3AD5C359}"/>
                  </a:ext>
                </a:extLst>
              </p:cNvPr>
              <p:cNvCxnSpPr/>
              <p:nvPr/>
            </p:nvCxnSpPr>
            <p:spPr>
              <a:xfrm>
                <a:off x="4191000" y="3073427"/>
                <a:ext cx="0" cy="42671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819DDB9-CB6C-3246-3438-1C0489C7AB7A}"/>
                  </a:ext>
                </a:extLst>
              </p:cNvPr>
              <p:cNvCxnSpPr/>
              <p:nvPr/>
            </p:nvCxnSpPr>
            <p:spPr>
              <a:xfrm>
                <a:off x="4191000" y="3516631"/>
                <a:ext cx="0" cy="426719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Dot-A">
                <a:extLst>
                  <a:ext uri="{FF2B5EF4-FFF2-40B4-BE49-F238E27FC236}">
                    <a16:creationId xmlns:a16="http://schemas.microsoft.com/office/drawing/2014/main" id="{41A0CF3F-9FFD-4625-99D0-B6D87A553A58}"/>
                  </a:ext>
                </a:extLst>
              </p:cNvPr>
              <p:cNvSpPr/>
              <p:nvPr/>
            </p:nvSpPr>
            <p:spPr>
              <a:xfrm>
                <a:off x="4138653" y="3022411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  <p:sp>
            <p:nvSpPr>
              <p:cNvPr id="49" name="Dot-A">
                <a:extLst>
                  <a:ext uri="{FF2B5EF4-FFF2-40B4-BE49-F238E27FC236}">
                    <a16:creationId xmlns:a16="http://schemas.microsoft.com/office/drawing/2014/main" id="{E87D3B50-9440-537D-9D74-E548590DD89B}"/>
                  </a:ext>
                </a:extLst>
              </p:cNvPr>
              <p:cNvSpPr/>
              <p:nvPr/>
            </p:nvSpPr>
            <p:spPr>
              <a:xfrm>
                <a:off x="4132455" y="3447288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  <p:sp>
            <p:nvSpPr>
              <p:cNvPr id="50" name="Dot-A">
                <a:extLst>
                  <a:ext uri="{FF2B5EF4-FFF2-40B4-BE49-F238E27FC236}">
                    <a16:creationId xmlns:a16="http://schemas.microsoft.com/office/drawing/2014/main" id="{A976F5D8-1FF4-9AB2-9AAB-53F936F594F8}"/>
                  </a:ext>
                </a:extLst>
              </p:cNvPr>
              <p:cNvSpPr/>
              <p:nvPr/>
            </p:nvSpPr>
            <p:spPr>
              <a:xfrm>
                <a:off x="4138015" y="3881252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</p:grpSp>
        <p:grpSp>
          <p:nvGrpSpPr>
            <p:cNvPr id="13" name="CTB">
              <a:extLst>
                <a:ext uri="{FF2B5EF4-FFF2-40B4-BE49-F238E27FC236}">
                  <a16:creationId xmlns:a16="http://schemas.microsoft.com/office/drawing/2014/main" id="{3156FC72-DDE0-B353-FB45-20F5BA93FB4E}"/>
                </a:ext>
              </a:extLst>
            </p:cNvPr>
            <p:cNvGrpSpPr/>
            <p:nvPr/>
          </p:nvGrpSpPr>
          <p:grpSpPr>
            <a:xfrm>
              <a:off x="6173900" y="1908604"/>
              <a:ext cx="790857" cy="2020406"/>
              <a:chOff x="4952358" y="1908604"/>
              <a:chExt cx="790857" cy="202040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4B73254-6F58-801C-AE6A-C1F37303A2DD}"/>
                  </a:ext>
                </a:extLst>
              </p:cNvPr>
              <p:cNvGrpSpPr/>
              <p:nvPr/>
            </p:nvGrpSpPr>
            <p:grpSpPr>
              <a:xfrm>
                <a:off x="5220097" y="1908604"/>
                <a:ext cx="262889" cy="1436549"/>
                <a:chOff x="4537711" y="2074729"/>
                <a:chExt cx="262889" cy="885641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32F3297-F1B8-8C56-EDD0-57A1E09F89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7711" y="2074729"/>
                  <a:ext cx="0" cy="88564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89AC00C-E324-A71E-5CD3-3BF5D731CB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2074729"/>
                  <a:ext cx="0" cy="8856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DFD8233-7E49-267B-F73D-340DBF6EA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2358" y="3122272"/>
                <a:ext cx="790857" cy="806738"/>
              </a:xfrm>
              <a:prstGeom prst="rect">
                <a:avLst/>
              </a:prstGeom>
            </p:spPr>
          </p:pic>
        </p:grpSp>
        <p:grpSp>
          <p:nvGrpSpPr>
            <p:cNvPr id="21" name="CTC">
              <a:extLst>
                <a:ext uri="{FF2B5EF4-FFF2-40B4-BE49-F238E27FC236}">
                  <a16:creationId xmlns:a16="http://schemas.microsoft.com/office/drawing/2014/main" id="{3BDAC7BA-0619-0F4A-D121-36B08E66E1AD}"/>
                </a:ext>
              </a:extLst>
            </p:cNvPr>
            <p:cNvGrpSpPr/>
            <p:nvPr/>
          </p:nvGrpSpPr>
          <p:grpSpPr>
            <a:xfrm>
              <a:off x="6794263" y="1908604"/>
              <a:ext cx="790857" cy="2446320"/>
              <a:chOff x="5572721" y="1908604"/>
              <a:chExt cx="790857" cy="244632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E0DC7E3-6970-E906-A41E-F078E812F39F}"/>
                  </a:ext>
                </a:extLst>
              </p:cNvPr>
              <p:cNvGrpSpPr/>
              <p:nvPr/>
            </p:nvGrpSpPr>
            <p:grpSpPr>
              <a:xfrm>
                <a:off x="5811835" y="1908604"/>
                <a:ext cx="262889" cy="1818109"/>
                <a:chOff x="4537711" y="2085125"/>
                <a:chExt cx="262889" cy="875245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BA36387-6005-863D-FDCE-58FD91C25C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7711" y="2085125"/>
                  <a:ext cx="0" cy="8752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CB68C59-784D-9FCF-C297-F01FA0B55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2089903"/>
                  <a:ext cx="0" cy="87046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3AEEE6E-8B9B-D7AC-D484-E8458356B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2721" y="3548186"/>
                <a:ext cx="790857" cy="806738"/>
              </a:xfrm>
              <a:prstGeom prst="rect">
                <a:avLst/>
              </a:prstGeom>
            </p:spPr>
          </p:pic>
        </p:grpSp>
        <p:grpSp>
          <p:nvGrpSpPr>
            <p:cNvPr id="6" name="CTA">
              <a:extLst>
                <a:ext uri="{FF2B5EF4-FFF2-40B4-BE49-F238E27FC236}">
                  <a16:creationId xmlns:a16="http://schemas.microsoft.com/office/drawing/2014/main" id="{02977F54-BC16-F066-4C06-4BDB1ABD1338}"/>
                </a:ext>
              </a:extLst>
            </p:cNvPr>
            <p:cNvGrpSpPr/>
            <p:nvPr/>
          </p:nvGrpSpPr>
          <p:grpSpPr>
            <a:xfrm>
              <a:off x="5515959" y="1918529"/>
              <a:ext cx="790857" cy="1564453"/>
              <a:chOff x="4294417" y="1918529"/>
              <a:chExt cx="790857" cy="156445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FE89950-5BE7-2A8D-E3ED-B3C2538392FC}"/>
                  </a:ext>
                </a:extLst>
              </p:cNvPr>
              <p:cNvGrpSpPr/>
              <p:nvPr/>
            </p:nvGrpSpPr>
            <p:grpSpPr>
              <a:xfrm>
                <a:off x="4556761" y="1918529"/>
                <a:ext cx="262889" cy="1060889"/>
                <a:chOff x="4537711" y="2065641"/>
                <a:chExt cx="262889" cy="894729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A03EBD9E-FE82-7534-C71C-BF5CA5DE04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7711" y="2065641"/>
                  <a:ext cx="0" cy="894729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FA0090D-C76A-1FC1-73FF-B4559549BA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0600" y="2065641"/>
                  <a:ext cx="0" cy="89472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42AAE62-A282-DD36-2D2E-964B70DB2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4417" y="2676244"/>
                <a:ext cx="790857" cy="806738"/>
              </a:xfrm>
              <a:prstGeom prst="rect">
                <a:avLst/>
              </a:prstGeom>
            </p:spPr>
          </p:pic>
        </p:grpSp>
        <p:cxnSp>
          <p:nvCxnSpPr>
            <p:cNvPr id="55" name="Through C">
              <a:extLst>
                <a:ext uri="{FF2B5EF4-FFF2-40B4-BE49-F238E27FC236}">
                  <a16:creationId xmlns:a16="http://schemas.microsoft.com/office/drawing/2014/main" id="{DC1E6D13-4EAD-1DA7-BA6F-415133021F89}"/>
                </a:ext>
              </a:extLst>
            </p:cNvPr>
            <p:cNvCxnSpPr>
              <a:cxnSpLocks/>
            </p:cNvCxnSpPr>
            <p:nvPr/>
          </p:nvCxnSpPr>
          <p:spPr>
            <a:xfrm>
              <a:off x="6831220" y="3943350"/>
              <a:ext cx="3293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Through B">
              <a:extLst>
                <a:ext uri="{FF2B5EF4-FFF2-40B4-BE49-F238E27FC236}">
                  <a16:creationId xmlns:a16="http://schemas.microsoft.com/office/drawing/2014/main" id="{8B47D107-47FB-CB90-8056-CE19F221AF4F}"/>
                </a:ext>
              </a:extLst>
            </p:cNvPr>
            <p:cNvCxnSpPr>
              <a:cxnSpLocks/>
            </p:cNvCxnSpPr>
            <p:nvPr/>
          </p:nvCxnSpPr>
          <p:spPr>
            <a:xfrm>
              <a:off x="6226164" y="3502050"/>
              <a:ext cx="3293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Through A">
              <a:extLst>
                <a:ext uri="{FF2B5EF4-FFF2-40B4-BE49-F238E27FC236}">
                  <a16:creationId xmlns:a16="http://schemas.microsoft.com/office/drawing/2014/main" id="{CB3DB308-7803-062D-2035-EDEF45788598}"/>
                </a:ext>
              </a:extLst>
            </p:cNvPr>
            <p:cNvCxnSpPr>
              <a:cxnSpLocks/>
            </p:cNvCxnSpPr>
            <p:nvPr/>
          </p:nvCxnSpPr>
          <p:spPr>
            <a:xfrm>
              <a:off x="5540364" y="3084477"/>
              <a:ext cx="329378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WattsOn-Mark II">
              <a:extLst>
                <a:ext uri="{FF2B5EF4-FFF2-40B4-BE49-F238E27FC236}">
                  <a16:creationId xmlns:a16="http://schemas.microsoft.com/office/drawing/2014/main" id="{3F2CC0B2-9BD8-D23F-E1F1-A69E13A22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31" r="53703" b="-1"/>
            <a:stretch/>
          </p:blipFill>
          <p:spPr>
            <a:xfrm>
              <a:off x="2667001" y="1286060"/>
              <a:ext cx="1905000" cy="1051341"/>
            </a:xfrm>
            <a:prstGeom prst="rect">
              <a:avLst/>
            </a:prstGeom>
          </p:spPr>
        </p:pic>
        <p:sp>
          <p:nvSpPr>
            <p:cNvPr id="27" name="Dot-A">
              <a:extLst>
                <a:ext uri="{FF2B5EF4-FFF2-40B4-BE49-F238E27FC236}">
                  <a16:creationId xmlns:a16="http://schemas.microsoft.com/office/drawing/2014/main" id="{196D25CC-D7CA-D489-7AC2-DA0C6451A009}"/>
                </a:ext>
              </a:extLst>
            </p:cNvPr>
            <p:cNvSpPr/>
            <p:nvPr/>
          </p:nvSpPr>
          <p:spPr>
            <a:xfrm>
              <a:off x="3157514" y="3022411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9" name="Va">
              <a:extLst>
                <a:ext uri="{FF2B5EF4-FFF2-40B4-BE49-F238E27FC236}">
                  <a16:creationId xmlns:a16="http://schemas.microsoft.com/office/drawing/2014/main" id="{77C31824-547B-D9D0-ACCF-D68CB3EFA22E}"/>
                </a:ext>
              </a:extLst>
            </p:cNvPr>
            <p:cNvGrpSpPr/>
            <p:nvPr/>
          </p:nvGrpSpPr>
          <p:grpSpPr>
            <a:xfrm>
              <a:off x="3151535" y="1908604"/>
              <a:ext cx="135831" cy="1164824"/>
              <a:chOff x="3837335" y="2253200"/>
              <a:chExt cx="135831" cy="116482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8696E03-134E-838A-6251-5D4B33CA4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8900" y="2253200"/>
                <a:ext cx="0" cy="11648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AF3509B-0D64-19D7-801A-9D0060F2D9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6200000">
                <a:off x="3746781" y="2644916"/>
                <a:ext cx="316939" cy="135831"/>
              </a:xfrm>
              <a:prstGeom prst="rect">
                <a:avLst/>
              </a:prstGeom>
            </p:spPr>
          </p:pic>
        </p:grpSp>
        <p:cxnSp>
          <p:nvCxnSpPr>
            <p:cNvPr id="33" name="V-N">
              <a:extLst>
                <a:ext uri="{FF2B5EF4-FFF2-40B4-BE49-F238E27FC236}">
                  <a16:creationId xmlns:a16="http://schemas.microsoft.com/office/drawing/2014/main" id="{978797A6-5FB3-0C2F-30D0-9A375F0D8D09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4254500" y="1918529"/>
              <a:ext cx="5530" cy="2515658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Dot-N">
              <a:extLst>
                <a:ext uri="{FF2B5EF4-FFF2-40B4-BE49-F238E27FC236}">
                  <a16:creationId xmlns:a16="http://schemas.microsoft.com/office/drawing/2014/main" id="{C266987F-BCC9-96EA-C5F1-0A6958E081D7}"/>
                </a:ext>
              </a:extLst>
            </p:cNvPr>
            <p:cNvSpPr/>
            <p:nvPr/>
          </p:nvSpPr>
          <p:spPr>
            <a:xfrm>
              <a:off x="4206030" y="4434187"/>
              <a:ext cx="108000" cy="108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Dot-A">
              <a:extLst>
                <a:ext uri="{FF2B5EF4-FFF2-40B4-BE49-F238E27FC236}">
                  <a16:creationId xmlns:a16="http://schemas.microsoft.com/office/drawing/2014/main" id="{91A0D1B8-8D2E-32A4-AEA7-AF81F0859A94}"/>
                </a:ext>
              </a:extLst>
            </p:cNvPr>
            <p:cNvSpPr/>
            <p:nvPr/>
          </p:nvSpPr>
          <p:spPr>
            <a:xfrm>
              <a:off x="3502982" y="3023585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7" name="Va">
              <a:extLst>
                <a:ext uri="{FF2B5EF4-FFF2-40B4-BE49-F238E27FC236}">
                  <a16:creationId xmlns:a16="http://schemas.microsoft.com/office/drawing/2014/main" id="{16708F33-0DA1-30DB-A378-801B477A56A3}"/>
                </a:ext>
              </a:extLst>
            </p:cNvPr>
            <p:cNvGrpSpPr/>
            <p:nvPr/>
          </p:nvGrpSpPr>
          <p:grpSpPr>
            <a:xfrm>
              <a:off x="3497003" y="1909778"/>
              <a:ext cx="135831" cy="1164824"/>
              <a:chOff x="3837335" y="2253200"/>
              <a:chExt cx="135831" cy="1164824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62094DF-A543-9583-77BA-7089E64C0C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8900" y="2253200"/>
                <a:ext cx="0" cy="11648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9E91858-EB1B-3D51-4AC1-D6826F4772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6200000">
                <a:off x="3746781" y="2644916"/>
                <a:ext cx="316939" cy="135831"/>
              </a:xfrm>
              <a:prstGeom prst="rect">
                <a:avLst/>
              </a:prstGeom>
            </p:spPr>
          </p:pic>
        </p:grpSp>
        <p:sp>
          <p:nvSpPr>
            <p:cNvPr id="41" name="Dot-A">
              <a:extLst>
                <a:ext uri="{FF2B5EF4-FFF2-40B4-BE49-F238E27FC236}">
                  <a16:creationId xmlns:a16="http://schemas.microsoft.com/office/drawing/2014/main" id="{D99C529E-DDBB-4FEF-0221-87C75361808B}"/>
                </a:ext>
              </a:extLst>
            </p:cNvPr>
            <p:cNvSpPr/>
            <p:nvPr/>
          </p:nvSpPr>
          <p:spPr>
            <a:xfrm>
              <a:off x="3848984" y="302407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2" name="Va">
              <a:extLst>
                <a:ext uri="{FF2B5EF4-FFF2-40B4-BE49-F238E27FC236}">
                  <a16:creationId xmlns:a16="http://schemas.microsoft.com/office/drawing/2014/main" id="{A24DAD97-0270-2C36-7111-47001769755D}"/>
                </a:ext>
              </a:extLst>
            </p:cNvPr>
            <p:cNvGrpSpPr/>
            <p:nvPr/>
          </p:nvGrpSpPr>
          <p:grpSpPr>
            <a:xfrm>
              <a:off x="3843005" y="1910267"/>
              <a:ext cx="135831" cy="1164824"/>
              <a:chOff x="3837335" y="2253200"/>
              <a:chExt cx="135831" cy="1164824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2482553-8483-E0FB-6E50-9C791019A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98900" y="2253200"/>
                <a:ext cx="0" cy="11648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DFC5BA29-369A-AD80-5D31-93F86F6D05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6200000">
                <a:off x="3746781" y="2644916"/>
                <a:ext cx="316939" cy="13583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810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3048000" y="1276350"/>
            <a:ext cx="5791199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600" dirty="0"/>
              <a:t>Always follow electrical codes!</a:t>
            </a:r>
          </a:p>
          <a:p>
            <a:r>
              <a:rPr lang="en-US" altLang="en-US" sz="1600" dirty="0"/>
              <a:t>Reusing existing breakers </a:t>
            </a:r>
          </a:p>
          <a:p>
            <a:r>
              <a:rPr lang="en-US" altLang="en-US" sz="1600" dirty="0"/>
              <a:t>Fuses should be smallest possible.</a:t>
            </a:r>
          </a:p>
          <a:p>
            <a:pPr lvl="1"/>
            <a:r>
              <a:rPr lang="en-US" altLang="en-US" sz="1400" dirty="0"/>
              <a:t>Consider system voltage requirements (</a:t>
            </a:r>
            <a:r>
              <a:rPr lang="en-US" altLang="en-US" sz="1400" dirty="0" err="1"/>
              <a:t>ie</a:t>
            </a:r>
            <a:r>
              <a:rPr lang="en-US" altLang="en-US" sz="1400" dirty="0"/>
              <a:t>: minimum ratings)</a:t>
            </a:r>
          </a:p>
          <a:p>
            <a:pPr lvl="1"/>
            <a:r>
              <a:rPr lang="en-US" altLang="en-US" sz="1400" dirty="0"/>
              <a:t>½ Amp fuses are practical</a:t>
            </a:r>
          </a:p>
          <a:p>
            <a:pPr lvl="1"/>
            <a:r>
              <a:rPr lang="en-US" altLang="en-US" sz="1400" dirty="0"/>
              <a:t>Fusing is to protect the wiring to the meter</a:t>
            </a:r>
          </a:p>
          <a:p>
            <a:pPr lvl="1"/>
            <a:r>
              <a:rPr lang="en-US" altLang="en-US" sz="1400" dirty="0"/>
              <a:t>Metering inputs are HIGH IMPEDANCE</a:t>
            </a:r>
          </a:p>
          <a:p>
            <a:endParaRPr lang="en-CA" altLang="en-US" sz="16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0C17370-ED95-443A-6EDE-0D0826AA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Fusing</a:t>
            </a:r>
            <a:endParaRPr lang="en-CA" dirty="0"/>
          </a:p>
        </p:txBody>
      </p:sp>
      <p:pic>
        <p:nvPicPr>
          <p:cNvPr id="26629" name="Picture 7" descr="i-Bl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18" y="3409950"/>
            <a:ext cx="2552719" cy="164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FBCF7-3932-8DD4-7452-E6877DE73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/>
          <a:stretch/>
        </p:blipFill>
        <p:spPr>
          <a:xfrm rot="20235265">
            <a:off x="6155436" y="4044686"/>
            <a:ext cx="1843087" cy="6781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B0643-FEE8-EEEF-D083-CA9B578148EE}"/>
              </a:ext>
            </a:extLst>
          </p:cNvPr>
          <p:cNvGrpSpPr/>
          <p:nvPr/>
        </p:nvGrpSpPr>
        <p:grpSpPr>
          <a:xfrm>
            <a:off x="359885" y="1428751"/>
            <a:ext cx="2078515" cy="3780981"/>
            <a:chOff x="1066800" y="1428750"/>
            <a:chExt cx="2285999" cy="37833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43F7A8-18EA-ED55-10BA-947965925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61" r="44444"/>
            <a:stretch/>
          </p:blipFill>
          <p:spPr>
            <a:xfrm>
              <a:off x="1066800" y="1428750"/>
              <a:ext cx="2285999" cy="212424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84FF982-7456-ECB5-9226-CF4D8AEFCE01}"/>
                </a:ext>
              </a:extLst>
            </p:cNvPr>
            <p:cNvGrpSpPr/>
            <p:nvPr/>
          </p:nvGrpSpPr>
          <p:grpSpPr>
            <a:xfrm>
              <a:off x="1367755" y="3880673"/>
              <a:ext cx="362975" cy="1331407"/>
              <a:chOff x="1367755" y="3880673"/>
              <a:chExt cx="362975" cy="133140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00653A-2CB1-813A-4643-737B23F57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21" t="15679" r="75360" b="55556"/>
              <a:stretch/>
            </p:blipFill>
            <p:spPr>
              <a:xfrm flipV="1">
                <a:off x="1539091" y="4324350"/>
                <a:ext cx="191639" cy="88773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96814A3-B140-EE99-1318-D2297ED683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4355426">
                <a:off x="1213310" y="4035118"/>
                <a:ext cx="540557" cy="231667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12A1D-6B50-E6CD-86F6-25BD0EE10BE9}"/>
                </a:ext>
              </a:extLst>
            </p:cNvPr>
            <p:cNvGrpSpPr/>
            <p:nvPr/>
          </p:nvGrpSpPr>
          <p:grpSpPr>
            <a:xfrm>
              <a:off x="1733515" y="3880673"/>
              <a:ext cx="303967" cy="1331407"/>
              <a:chOff x="1733515" y="3880673"/>
              <a:chExt cx="303967" cy="133140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FD7ADA7-DD29-EF6E-CE9E-24FFF3B428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67" t="15679" r="55367" b="55556"/>
              <a:stretch/>
            </p:blipFill>
            <p:spPr>
              <a:xfrm flipV="1">
                <a:off x="1882804" y="4324350"/>
                <a:ext cx="154678" cy="88773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E3AB503-B9D8-A3E2-EEA4-EE3EA7290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4355426">
                <a:off x="1579070" y="4035118"/>
                <a:ext cx="540557" cy="23166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10A6B1-1775-30D0-0AEC-E9C26FFE951F}"/>
                </a:ext>
              </a:extLst>
            </p:cNvPr>
            <p:cNvGrpSpPr/>
            <p:nvPr/>
          </p:nvGrpSpPr>
          <p:grpSpPr>
            <a:xfrm>
              <a:off x="2072605" y="3880673"/>
              <a:ext cx="380222" cy="1331407"/>
              <a:chOff x="2072605" y="3880673"/>
              <a:chExt cx="380222" cy="133140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776B37E-9DB5-52F4-9357-D90348422F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198" t="15679" r="28027" b="55556"/>
              <a:stretch/>
            </p:blipFill>
            <p:spPr>
              <a:xfrm flipV="1">
                <a:off x="2184989" y="4324349"/>
                <a:ext cx="267838" cy="88773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F11A6D6-4369-8DD9-7CC6-2650F393D6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44" t="39767" r="30831" b="39181"/>
              <a:stretch/>
            </p:blipFill>
            <p:spPr>
              <a:xfrm rot="14355426">
                <a:off x="1918160" y="4035118"/>
                <a:ext cx="540557" cy="231667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EF06A5B-E8F0-5EE1-3602-6534ADCF28A9}"/>
                </a:ext>
              </a:extLst>
            </p:cNvPr>
            <p:cNvGrpSpPr/>
            <p:nvPr/>
          </p:nvGrpSpPr>
          <p:grpSpPr>
            <a:xfrm>
              <a:off x="1363288" y="2571750"/>
              <a:ext cx="1506782" cy="2640329"/>
              <a:chOff x="1363288" y="2571750"/>
              <a:chExt cx="1506782" cy="264032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5D71EB6-966C-B495-2449-5DABA70523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6"/>
              <a:stretch/>
            </p:blipFill>
            <p:spPr>
              <a:xfrm>
                <a:off x="1363288" y="2571750"/>
                <a:ext cx="1506782" cy="13716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9D9F423-4B54-21B7-6F2D-71AB204B8C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35" t="15679" r="2690" b="55556"/>
              <a:stretch/>
            </p:blipFill>
            <p:spPr>
              <a:xfrm flipV="1">
                <a:off x="2557691" y="3943348"/>
                <a:ext cx="267838" cy="126873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2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2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en-US" dirty="0"/>
              <a:t>What is “voltage” and “current”?</a:t>
            </a:r>
          </a:p>
          <a:p>
            <a:pPr lvl="1">
              <a:lnSpc>
                <a:spcPct val="150000"/>
              </a:lnSpc>
            </a:pPr>
            <a:r>
              <a:rPr lang="en-CA" altLang="en-US" b="1" i="1" u="sng" dirty="0"/>
              <a:t>Voltage:</a:t>
            </a:r>
            <a:r>
              <a:rPr lang="en-CA" altLang="en-US" dirty="0"/>
              <a:t> a measurement of the electrical </a:t>
            </a:r>
            <a:r>
              <a:rPr lang="en-CA" altLang="en-US" b="1" dirty="0"/>
              <a:t>POTENTIAL</a:t>
            </a:r>
            <a:r>
              <a:rPr lang="en-CA" altLang="en-US" dirty="0"/>
              <a:t>. (“Volts”)</a:t>
            </a:r>
          </a:p>
          <a:p>
            <a:pPr lvl="1">
              <a:lnSpc>
                <a:spcPct val="150000"/>
              </a:lnSpc>
            </a:pPr>
            <a:r>
              <a:rPr lang="en-CA" altLang="en-US" b="1" i="1" u="sng" dirty="0"/>
              <a:t>Current:</a:t>
            </a:r>
            <a:r>
              <a:rPr lang="en-CA" altLang="en-US" dirty="0"/>
              <a:t> the FLOW of electrons through a conductor. (“Amps”)</a:t>
            </a:r>
          </a:p>
          <a:p>
            <a:pPr lvl="1">
              <a:lnSpc>
                <a:spcPct val="100000"/>
              </a:lnSpc>
            </a:pPr>
            <a:r>
              <a:rPr lang="en-CA" altLang="en-US" dirty="0"/>
              <a:t>River Analogy: “voltage” would be analogous to the SLOPE (speed) at which the river flows, and “current” to its WIDTH.</a:t>
            </a:r>
          </a:p>
          <a:p>
            <a:pPr lvl="1"/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B21627-1161-1468-9BFB-9C41BD9F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Power Theory – Voltage &amp; Current</a:t>
            </a:r>
          </a:p>
        </p:txBody>
      </p:sp>
      <p:pic>
        <p:nvPicPr>
          <p:cNvPr id="1026" name="Picture 2" descr="RIVER definition and meaning | Collins English Dictionary">
            <a:extLst>
              <a:ext uri="{FF2B5EF4-FFF2-40B4-BE49-F238E27FC236}">
                <a16:creationId xmlns:a16="http://schemas.microsoft.com/office/drawing/2014/main" id="{A550B7B3-D60C-1258-A94A-A7CD8CDC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64999"/>
            <a:ext cx="3429000" cy="159913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>
            <a:off x="2362200" y="2495550"/>
            <a:ext cx="3810000" cy="2209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1600200" y="1276350"/>
            <a:ext cx="7238999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Highly recommended (required) for 5A style CTs</a:t>
            </a:r>
          </a:p>
          <a:p>
            <a:r>
              <a:rPr lang="en-US" altLang="en-US" sz="1800" dirty="0"/>
              <a:t>Not Required for RC, mV or mA output CTs</a:t>
            </a:r>
          </a:p>
          <a:p>
            <a:r>
              <a:rPr lang="en-US" altLang="en-US" sz="1800" dirty="0"/>
              <a:t>V = IR !</a:t>
            </a:r>
          </a:p>
          <a:p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EBAD91-57D1-24F1-8462-DDCDAA59A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CT Shorting Blocks</a:t>
            </a:r>
            <a:endParaRPr lang="en-CA" dirty="0"/>
          </a:p>
        </p:txBody>
      </p:sp>
      <p:sp>
        <p:nvSpPr>
          <p:cNvPr id="27653" name="Line 12"/>
          <p:cNvSpPr>
            <a:spLocks noChangeShapeType="1"/>
          </p:cNvSpPr>
          <p:nvPr/>
        </p:nvSpPr>
        <p:spPr bwMode="auto">
          <a:xfrm>
            <a:off x="1828800" y="2628900"/>
            <a:ext cx="0" cy="2000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6985"/>
            <a:ext cx="1638300" cy="147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6985"/>
            <a:ext cx="1651000" cy="147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15100" y="4070185"/>
            <a:ext cx="1826654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Installation/Maintenance</a:t>
            </a:r>
          </a:p>
          <a:p>
            <a:pPr algn="ctr">
              <a:buNone/>
            </a:pPr>
            <a:r>
              <a:rPr lang="en-US" sz="1200" i="1" dirty="0">
                <a:solidFill>
                  <a:schemeClr val="tx1"/>
                </a:solidFill>
              </a:rPr>
              <a:t>Closed (Shorted) Position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15944" y="4070185"/>
            <a:ext cx="1045607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200" b="1" i="1" dirty="0">
                <a:solidFill>
                  <a:schemeClr val="tx1"/>
                </a:solidFill>
              </a:rPr>
              <a:t>Metering</a:t>
            </a:r>
          </a:p>
          <a:p>
            <a:pPr algn="ctr">
              <a:buNone/>
            </a:pPr>
            <a:r>
              <a:rPr lang="en-US" sz="1200" i="1" dirty="0">
                <a:solidFill>
                  <a:schemeClr val="tx1"/>
                </a:solidFill>
              </a:rPr>
              <a:t>Open Position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Black Line">
            <a:extLst>
              <a:ext uri="{FF2B5EF4-FFF2-40B4-BE49-F238E27FC236}">
                <a16:creationId xmlns:a16="http://schemas.microsoft.com/office/drawing/2014/main" id="{666342D7-1062-2265-3B29-FBA8D9891913}"/>
              </a:ext>
            </a:extLst>
          </p:cNvPr>
          <p:cNvCxnSpPr/>
          <p:nvPr/>
        </p:nvCxnSpPr>
        <p:spPr>
          <a:xfrm>
            <a:off x="825121" y="3714750"/>
            <a:ext cx="603287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d Line">
            <a:extLst>
              <a:ext uri="{FF2B5EF4-FFF2-40B4-BE49-F238E27FC236}">
                <a16:creationId xmlns:a16="http://schemas.microsoft.com/office/drawing/2014/main" id="{C02980A9-5262-D688-3482-068BFD5A3BFE}"/>
              </a:ext>
            </a:extLst>
          </p:cNvPr>
          <p:cNvCxnSpPr/>
          <p:nvPr/>
        </p:nvCxnSpPr>
        <p:spPr>
          <a:xfrm>
            <a:off x="825121" y="3105150"/>
            <a:ext cx="6032879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Blue Line">
            <a:extLst>
              <a:ext uri="{FF2B5EF4-FFF2-40B4-BE49-F238E27FC236}">
                <a16:creationId xmlns:a16="http://schemas.microsoft.com/office/drawing/2014/main" id="{88CD4658-1ED7-DA1D-A167-E0F2CD3558E1}"/>
              </a:ext>
            </a:extLst>
          </p:cNvPr>
          <p:cNvCxnSpPr/>
          <p:nvPr/>
        </p:nvCxnSpPr>
        <p:spPr>
          <a:xfrm>
            <a:off x="825121" y="4324350"/>
            <a:ext cx="6032879" cy="0"/>
          </a:xfrm>
          <a:prstGeom prst="line">
            <a:avLst/>
          </a:prstGeom>
          <a:ln w="1270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2C2BA7E-23AB-BFBA-7DA6-312A0859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00463"/>
            <a:ext cx="1964270" cy="363855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8792EEB-A5A8-6E98-9A65-E490AB0A9C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CA" sz="1800" dirty="0"/>
              <a:t>Up to 600V (line-to-line) direct</a:t>
            </a:r>
          </a:p>
          <a:p>
            <a:r>
              <a:rPr lang="en-CA" sz="1800" dirty="0"/>
              <a:t>PTs not required for voltages below 347/600V</a:t>
            </a:r>
          </a:p>
          <a:p>
            <a:r>
              <a:rPr lang="en-CA" sz="1800" dirty="0"/>
              <a:t>Ensure NO live voltages when wiring into the meter!</a:t>
            </a:r>
          </a:p>
          <a:p>
            <a:r>
              <a:rPr lang="en-CA" sz="1800" dirty="0"/>
              <a:t>Note breaker/phase relationship!</a:t>
            </a:r>
          </a:p>
          <a:p>
            <a:endParaRPr lang="en-CA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48F5B-450C-A98F-881A-990BCACE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Voltage Inputs - Phases</a:t>
            </a:r>
          </a:p>
        </p:txBody>
      </p:sp>
    </p:spTree>
    <p:extLst>
      <p:ext uri="{BB962C8B-B14F-4D97-AF65-F5344CB8AC3E}">
        <p14:creationId xmlns:p14="http://schemas.microsoft.com/office/powerpoint/2010/main" val="35741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1.11111E-6 0.11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1.11111E-6 -0.118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11852 L 1.11111E-6 0.118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5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1.11111E-6 -0.2370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67CDA96C-E48F-216A-8ABF-9245D65D8917}"/>
              </a:ext>
            </a:extLst>
          </p:cNvPr>
          <p:cNvGrpSpPr/>
          <p:nvPr/>
        </p:nvGrpSpPr>
        <p:grpSpPr>
          <a:xfrm>
            <a:off x="79649" y="2257241"/>
            <a:ext cx="1980895" cy="2448109"/>
            <a:chOff x="79649" y="1723535"/>
            <a:chExt cx="1980895" cy="2448109"/>
          </a:xfrm>
        </p:grpSpPr>
        <p:sp>
          <p:nvSpPr>
            <p:cNvPr id="5" name="Text - Source">
              <a:extLst>
                <a:ext uri="{FF2B5EF4-FFF2-40B4-BE49-F238E27FC236}">
                  <a16:creationId xmlns:a16="http://schemas.microsoft.com/office/drawing/2014/main" id="{A3F36760-D84E-4BF7-2DD5-5FA86023334F}"/>
                </a:ext>
              </a:extLst>
            </p:cNvPr>
            <p:cNvSpPr txBox="1"/>
            <p:nvPr/>
          </p:nvSpPr>
          <p:spPr>
            <a:xfrm>
              <a:off x="350187" y="1723535"/>
              <a:ext cx="1399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2400" dirty="0"/>
                <a:t>POLARITY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65FFF80-1A8A-F749-6F8A-EF528D00C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9" y="2190749"/>
              <a:ext cx="1980895" cy="1980895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6BB3EA8-05F8-7B4E-9C7F-6D8FCC5EE553}"/>
              </a:ext>
            </a:extLst>
          </p:cNvPr>
          <p:cNvGrpSpPr/>
          <p:nvPr/>
        </p:nvGrpSpPr>
        <p:grpSpPr>
          <a:xfrm>
            <a:off x="4579451" y="2266766"/>
            <a:ext cx="1752600" cy="2210290"/>
            <a:chOff x="2235260" y="1733060"/>
            <a:chExt cx="1752600" cy="2210290"/>
          </a:xfrm>
        </p:grpSpPr>
        <p:sp>
          <p:nvSpPr>
            <p:cNvPr id="6" name="Text - Source">
              <a:extLst>
                <a:ext uri="{FF2B5EF4-FFF2-40B4-BE49-F238E27FC236}">
                  <a16:creationId xmlns:a16="http://schemas.microsoft.com/office/drawing/2014/main" id="{68646E0B-1555-86F7-1381-71318060A585}"/>
                </a:ext>
              </a:extLst>
            </p:cNvPr>
            <p:cNvSpPr txBox="1"/>
            <p:nvPr/>
          </p:nvSpPr>
          <p:spPr>
            <a:xfrm>
              <a:off x="2434932" y="1733060"/>
              <a:ext cx="1324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2400" dirty="0"/>
                <a:t>PHASING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7ADDFF5-723B-20AB-3E66-66624852A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60" y="2190750"/>
              <a:ext cx="1752600" cy="17526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38D315-4EB8-DAB9-2959-08F7AA360BFC}"/>
              </a:ext>
            </a:extLst>
          </p:cNvPr>
          <p:cNvGrpSpPr/>
          <p:nvPr/>
        </p:nvGrpSpPr>
        <p:grpSpPr>
          <a:xfrm>
            <a:off x="2352489" y="2045859"/>
            <a:ext cx="2077813" cy="2526447"/>
            <a:chOff x="4181138" y="1493103"/>
            <a:chExt cx="2077813" cy="2526447"/>
          </a:xfrm>
        </p:grpSpPr>
        <p:sp>
          <p:nvSpPr>
            <p:cNvPr id="9" name="Text - Source">
              <a:extLst>
                <a:ext uri="{FF2B5EF4-FFF2-40B4-BE49-F238E27FC236}">
                  <a16:creationId xmlns:a16="http://schemas.microsoft.com/office/drawing/2014/main" id="{61707E2D-F93C-F8FC-1182-CB3B2A88DA00}"/>
                </a:ext>
              </a:extLst>
            </p:cNvPr>
            <p:cNvSpPr txBox="1"/>
            <p:nvPr/>
          </p:nvSpPr>
          <p:spPr>
            <a:xfrm>
              <a:off x="4181138" y="1493103"/>
              <a:ext cx="20778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CA" sz="2400" dirty="0"/>
                <a:t>POSITION</a:t>
              </a:r>
              <a:br>
                <a:rPr lang="en-CA" sz="2400" dirty="0"/>
              </a:br>
              <a:r>
                <a:rPr lang="en-CA" sz="2400" dirty="0"/>
                <a:t>(ORIENTATION)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FC6CCF3-91FD-4710-0838-04FED8C9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346" y="2266950"/>
              <a:ext cx="1752600" cy="175260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C04565F-FF92-BFF7-0CF7-6FB9D11E7461}"/>
              </a:ext>
            </a:extLst>
          </p:cNvPr>
          <p:cNvGrpSpPr/>
          <p:nvPr/>
        </p:nvGrpSpPr>
        <p:grpSpPr>
          <a:xfrm>
            <a:off x="6623996" y="2247716"/>
            <a:ext cx="1980895" cy="2428864"/>
            <a:chOff x="6623996" y="1714010"/>
            <a:chExt cx="1980895" cy="2428864"/>
          </a:xfrm>
        </p:grpSpPr>
        <p:sp>
          <p:nvSpPr>
            <p:cNvPr id="10" name="Text - Source">
              <a:extLst>
                <a:ext uri="{FF2B5EF4-FFF2-40B4-BE49-F238E27FC236}">
                  <a16:creationId xmlns:a16="http://schemas.microsoft.com/office/drawing/2014/main" id="{56897ABB-6CCF-E17D-AF90-E849DFB31C5B}"/>
                </a:ext>
              </a:extLst>
            </p:cNvPr>
            <p:cNvSpPr txBox="1"/>
            <p:nvPr/>
          </p:nvSpPr>
          <p:spPr>
            <a:xfrm>
              <a:off x="7031623" y="1714010"/>
              <a:ext cx="1134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2400" dirty="0"/>
                <a:t>PARING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5B4ED46-4D60-A1C8-6781-7809057C6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996" y="2161979"/>
              <a:ext cx="1980895" cy="198089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0E14B5-024E-8FBE-E4BE-5581A36F1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Current Inputs – Current Transformers</a:t>
            </a:r>
            <a:endParaRPr lang="en-CA" dirty="0"/>
          </a:p>
        </p:txBody>
      </p:sp>
      <p:sp>
        <p:nvSpPr>
          <p:cNvPr id="3" name="Text - Source">
            <a:extLst>
              <a:ext uri="{FF2B5EF4-FFF2-40B4-BE49-F238E27FC236}">
                <a16:creationId xmlns:a16="http://schemas.microsoft.com/office/drawing/2014/main" id="{08118A04-1F59-C1C1-BBC2-0840B5D83760}"/>
              </a:ext>
            </a:extLst>
          </p:cNvPr>
          <p:cNvSpPr txBox="1"/>
          <p:nvPr/>
        </p:nvSpPr>
        <p:spPr>
          <a:xfrm>
            <a:off x="3909799" y="1192821"/>
            <a:ext cx="1324402" cy="76944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CA" sz="4400" dirty="0"/>
              <a:t>4 Ps</a:t>
            </a:r>
          </a:p>
        </p:txBody>
      </p:sp>
    </p:spTree>
    <p:extLst>
      <p:ext uri="{BB962C8B-B14F-4D97-AF65-F5344CB8AC3E}">
        <p14:creationId xmlns:p14="http://schemas.microsoft.com/office/powerpoint/2010/main" val="12717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- Source">
            <a:extLst>
              <a:ext uri="{FF2B5EF4-FFF2-40B4-BE49-F238E27FC236}">
                <a16:creationId xmlns:a16="http://schemas.microsoft.com/office/drawing/2014/main" id="{A3F36760-D84E-4BF7-2DD5-5FA86023334F}"/>
              </a:ext>
            </a:extLst>
          </p:cNvPr>
          <p:cNvSpPr txBox="1"/>
          <p:nvPr/>
        </p:nvSpPr>
        <p:spPr>
          <a:xfrm>
            <a:off x="424511" y="172353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CA" sz="2400" dirty="0"/>
              <a:t>POLARITY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65FFF80-1A8A-F749-6F8A-EF528D00C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" y="2190749"/>
            <a:ext cx="1980895" cy="1980895"/>
          </a:xfrm>
          <a:prstGeom prst="rect">
            <a:avLst/>
          </a:prstGeom>
        </p:spPr>
      </p:pic>
      <p:pic>
        <p:nvPicPr>
          <p:cNvPr id="25" name="WattsOn-Mark II">
            <a:extLst>
              <a:ext uri="{FF2B5EF4-FFF2-40B4-BE49-F238E27FC236}">
                <a16:creationId xmlns:a16="http://schemas.microsoft.com/office/drawing/2014/main" id="{BCF2CB8A-9559-06A8-A5A0-0D0913799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734" r="30413" b="4373"/>
          <a:stretch/>
        </p:blipFill>
        <p:spPr>
          <a:xfrm>
            <a:off x="4118888" y="1404638"/>
            <a:ext cx="734373" cy="1471912"/>
          </a:xfrm>
          <a:prstGeom prst="rect">
            <a:avLst/>
          </a:prstGeom>
        </p:spPr>
      </p:pic>
      <p:cxnSp>
        <p:nvCxnSpPr>
          <p:cNvPr id="3" name="X2">
            <a:extLst>
              <a:ext uri="{FF2B5EF4-FFF2-40B4-BE49-F238E27FC236}">
                <a16:creationId xmlns:a16="http://schemas.microsoft.com/office/drawing/2014/main" id="{03453E83-A2DE-076D-AC3C-87F93B14DE10}"/>
              </a:ext>
            </a:extLst>
          </p:cNvPr>
          <p:cNvCxnSpPr>
            <a:cxnSpLocks/>
          </p:cNvCxnSpPr>
          <p:nvPr/>
        </p:nvCxnSpPr>
        <p:spPr>
          <a:xfrm flipV="1">
            <a:off x="4652288" y="2495550"/>
            <a:ext cx="0" cy="9998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X1">
            <a:extLst>
              <a:ext uri="{FF2B5EF4-FFF2-40B4-BE49-F238E27FC236}">
                <a16:creationId xmlns:a16="http://schemas.microsoft.com/office/drawing/2014/main" id="{AF25BD10-0BFF-8678-2BD6-45374CB0DBF1}"/>
              </a:ext>
            </a:extLst>
          </p:cNvPr>
          <p:cNvCxnSpPr>
            <a:cxnSpLocks/>
          </p:cNvCxnSpPr>
          <p:nvPr/>
        </p:nvCxnSpPr>
        <p:spPr>
          <a:xfrm flipV="1">
            <a:off x="4347488" y="2495550"/>
            <a:ext cx="0" cy="99988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WattsOn-Mark II">
            <a:extLst>
              <a:ext uri="{FF2B5EF4-FFF2-40B4-BE49-F238E27FC236}">
                <a16:creationId xmlns:a16="http://schemas.microsoft.com/office/drawing/2014/main" id="{81036795-8996-D714-4BDF-E7930DEF4F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734" r="30413" b="11434"/>
          <a:stretch/>
        </p:blipFill>
        <p:spPr>
          <a:xfrm>
            <a:off x="4118889" y="1404638"/>
            <a:ext cx="734373" cy="1017936"/>
          </a:xfrm>
          <a:prstGeom prst="rect">
            <a:avLst/>
          </a:prstGeom>
        </p:spPr>
      </p:pic>
      <p:grpSp>
        <p:nvGrpSpPr>
          <p:cNvPr id="40" name="CT">
            <a:extLst>
              <a:ext uri="{FF2B5EF4-FFF2-40B4-BE49-F238E27FC236}">
                <a16:creationId xmlns:a16="http://schemas.microsoft.com/office/drawing/2014/main" id="{2260EB1A-5DDD-9A7B-DB49-D6ABC00387AA}"/>
              </a:ext>
            </a:extLst>
          </p:cNvPr>
          <p:cNvGrpSpPr/>
          <p:nvPr/>
        </p:nvGrpSpPr>
        <p:grpSpPr>
          <a:xfrm>
            <a:off x="2286000" y="2572040"/>
            <a:ext cx="4237105" cy="2590510"/>
            <a:chOff x="2586712" y="2572040"/>
            <a:chExt cx="4237105" cy="2590510"/>
          </a:xfrm>
        </p:grpSpPr>
        <p:pic>
          <p:nvPicPr>
            <p:cNvPr id="7" name="CT">
              <a:extLst>
                <a:ext uri="{FF2B5EF4-FFF2-40B4-BE49-F238E27FC236}">
                  <a16:creationId xmlns:a16="http://schemas.microsoft.com/office/drawing/2014/main" id="{FEBB1694-36F5-C2BD-A232-3DD7176E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400" y="2572040"/>
              <a:ext cx="1688167" cy="2590510"/>
            </a:xfrm>
            <a:prstGeom prst="rect">
              <a:avLst/>
            </a:prstGeom>
          </p:spPr>
        </p:pic>
        <p:sp>
          <p:nvSpPr>
            <p:cNvPr id="8" name="CT:X1">
              <a:extLst>
                <a:ext uri="{FF2B5EF4-FFF2-40B4-BE49-F238E27FC236}">
                  <a16:creationId xmlns:a16="http://schemas.microsoft.com/office/drawing/2014/main" id="{A3CBBA93-3832-A90D-548D-D07454D845E9}"/>
                </a:ext>
              </a:extLst>
            </p:cNvPr>
            <p:cNvSpPr txBox="1"/>
            <p:nvPr/>
          </p:nvSpPr>
          <p:spPr>
            <a:xfrm>
              <a:off x="4343400" y="3549464"/>
              <a:ext cx="439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X1</a:t>
              </a:r>
            </a:p>
          </p:txBody>
        </p:sp>
        <p:sp>
          <p:nvSpPr>
            <p:cNvPr id="12" name="CT:X2">
              <a:extLst>
                <a:ext uri="{FF2B5EF4-FFF2-40B4-BE49-F238E27FC236}">
                  <a16:creationId xmlns:a16="http://schemas.microsoft.com/office/drawing/2014/main" id="{5239DD06-4340-F7A9-B923-15BDC9088B97}"/>
                </a:ext>
              </a:extLst>
            </p:cNvPr>
            <p:cNvSpPr txBox="1"/>
            <p:nvPr/>
          </p:nvSpPr>
          <p:spPr>
            <a:xfrm>
              <a:off x="4665711" y="3628269"/>
              <a:ext cx="439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X2</a:t>
              </a:r>
            </a:p>
          </p:txBody>
        </p:sp>
        <p:sp>
          <p:nvSpPr>
            <p:cNvPr id="13" name="CT:H1">
              <a:extLst>
                <a:ext uri="{FF2B5EF4-FFF2-40B4-BE49-F238E27FC236}">
                  <a16:creationId xmlns:a16="http://schemas.microsoft.com/office/drawing/2014/main" id="{699A39C5-AEC3-3AC2-9A1D-E538B4D0CDE1}"/>
                </a:ext>
              </a:extLst>
            </p:cNvPr>
            <p:cNvSpPr txBox="1"/>
            <p:nvPr/>
          </p:nvSpPr>
          <p:spPr>
            <a:xfrm>
              <a:off x="4401166" y="4722078"/>
              <a:ext cx="404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H1</a:t>
              </a:r>
            </a:p>
          </p:txBody>
        </p:sp>
        <p:sp>
          <p:nvSpPr>
            <p:cNvPr id="14" name="CT:Oval">
              <a:extLst>
                <a:ext uri="{FF2B5EF4-FFF2-40B4-BE49-F238E27FC236}">
                  <a16:creationId xmlns:a16="http://schemas.microsoft.com/office/drawing/2014/main" id="{3F4E991E-EB23-7948-A965-E654929A16A4}"/>
                </a:ext>
              </a:extLst>
            </p:cNvPr>
            <p:cNvSpPr/>
            <p:nvPr/>
          </p:nvSpPr>
          <p:spPr>
            <a:xfrm>
              <a:off x="4348415" y="4733197"/>
              <a:ext cx="93527" cy="93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>
                <a:solidFill>
                  <a:schemeClr val="bg1"/>
                </a:solidFill>
              </a:endParaRPr>
            </a:p>
          </p:txBody>
        </p:sp>
        <p:grpSp>
          <p:nvGrpSpPr>
            <p:cNvPr id="15" name="Line Group">
              <a:extLst>
                <a:ext uri="{FF2B5EF4-FFF2-40B4-BE49-F238E27FC236}">
                  <a16:creationId xmlns:a16="http://schemas.microsoft.com/office/drawing/2014/main" id="{DE95F86A-9DDB-DBC5-2974-33917F73F84F}"/>
                </a:ext>
              </a:extLst>
            </p:cNvPr>
            <p:cNvGrpSpPr/>
            <p:nvPr/>
          </p:nvGrpSpPr>
          <p:grpSpPr>
            <a:xfrm>
              <a:off x="2586712" y="3868798"/>
              <a:ext cx="4237105" cy="649300"/>
              <a:chOff x="346462" y="3369691"/>
              <a:chExt cx="8443283" cy="897589"/>
            </a:xfrm>
          </p:grpSpPr>
          <p:grpSp>
            <p:nvGrpSpPr>
              <p:cNvPr id="16" name="Line">
                <a:extLst>
                  <a:ext uri="{FF2B5EF4-FFF2-40B4-BE49-F238E27FC236}">
                    <a16:creationId xmlns:a16="http://schemas.microsoft.com/office/drawing/2014/main" id="{BF73EAF2-F918-C671-4E55-39187751FA2D}"/>
                  </a:ext>
                </a:extLst>
              </p:cNvPr>
              <p:cNvGrpSpPr/>
              <p:nvPr/>
            </p:nvGrpSpPr>
            <p:grpSpPr>
              <a:xfrm>
                <a:off x="781216" y="3700048"/>
                <a:ext cx="7924800" cy="567232"/>
                <a:chOff x="781216" y="3394958"/>
                <a:chExt cx="7924800" cy="567232"/>
              </a:xfrm>
              <a:solidFill>
                <a:srgbClr val="0070C0"/>
              </a:solidFill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2B0DF7E8-6986-9CED-7E23-FD1D1D9751B8}"/>
                    </a:ext>
                  </a:extLst>
                </p:cNvPr>
                <p:cNvSpPr/>
                <p:nvPr/>
              </p:nvSpPr>
              <p:spPr>
                <a:xfrm>
                  <a:off x="781216" y="3524250"/>
                  <a:ext cx="7924800" cy="304800"/>
                </a:xfrm>
                <a:prstGeom prst="rect">
                  <a:avLst/>
                </a:prstGeom>
                <a:grpFill/>
                <a:ln>
                  <a:solidFill>
                    <a:srgbClr val="5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CA"/>
                </a:p>
              </p:txBody>
            </p:sp>
            <p:sp>
              <p:nvSpPr>
                <p:cNvPr id="20" name="Arrow: Right 19">
                  <a:extLst>
                    <a:ext uri="{FF2B5EF4-FFF2-40B4-BE49-F238E27FC236}">
                      <a16:creationId xmlns:a16="http://schemas.microsoft.com/office/drawing/2014/main" id="{D799211C-9D25-9579-809C-F8D7B9C991C5}"/>
                    </a:ext>
                  </a:extLst>
                </p:cNvPr>
                <p:cNvSpPr/>
                <p:nvPr/>
              </p:nvSpPr>
              <p:spPr>
                <a:xfrm>
                  <a:off x="1828800" y="3397896"/>
                  <a:ext cx="1224141" cy="564294"/>
                </a:xfrm>
                <a:prstGeom prst="rightArrow">
                  <a:avLst>
                    <a:gd name="adj1" fmla="val 50000"/>
                    <a:gd name="adj2" fmla="val 108233"/>
                  </a:avLst>
                </a:prstGeom>
                <a:grp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CA"/>
                </a:p>
              </p:txBody>
            </p:sp>
            <p:sp>
              <p:nvSpPr>
                <p:cNvPr id="21" name="Arrow: Right 20">
                  <a:extLst>
                    <a:ext uri="{FF2B5EF4-FFF2-40B4-BE49-F238E27FC236}">
                      <a16:creationId xmlns:a16="http://schemas.microsoft.com/office/drawing/2014/main" id="{2794DC56-3385-5D5C-2C96-B40C974CD008}"/>
                    </a:ext>
                  </a:extLst>
                </p:cNvPr>
                <p:cNvSpPr/>
                <p:nvPr/>
              </p:nvSpPr>
              <p:spPr>
                <a:xfrm>
                  <a:off x="6705600" y="3394958"/>
                  <a:ext cx="1224141" cy="564294"/>
                </a:xfrm>
                <a:prstGeom prst="rightArrow">
                  <a:avLst>
                    <a:gd name="adj1" fmla="val 50000"/>
                    <a:gd name="adj2" fmla="val 108233"/>
                  </a:avLst>
                </a:prstGeom>
                <a:grp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en-CA"/>
                </a:p>
              </p:txBody>
            </p:sp>
          </p:grpSp>
          <p:sp>
            <p:nvSpPr>
              <p:cNvPr id="17" name="SOURCE">
                <a:extLst>
                  <a:ext uri="{FF2B5EF4-FFF2-40B4-BE49-F238E27FC236}">
                    <a16:creationId xmlns:a16="http://schemas.microsoft.com/office/drawing/2014/main" id="{9A5805FE-7A50-F98C-F3B3-F1886EA53E6B}"/>
                  </a:ext>
                </a:extLst>
              </p:cNvPr>
              <p:cNvSpPr txBox="1"/>
              <p:nvPr/>
            </p:nvSpPr>
            <p:spPr>
              <a:xfrm>
                <a:off x="346462" y="3387046"/>
                <a:ext cx="1890772" cy="51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800" dirty="0"/>
                  <a:t>SOURCE</a:t>
                </a:r>
              </a:p>
            </p:txBody>
          </p:sp>
          <p:sp>
            <p:nvSpPr>
              <p:cNvPr id="18" name="LOAD">
                <a:extLst>
                  <a:ext uri="{FF2B5EF4-FFF2-40B4-BE49-F238E27FC236}">
                    <a16:creationId xmlns:a16="http://schemas.microsoft.com/office/drawing/2014/main" id="{E4B6E662-9FA7-3D85-5DF6-65EDEFE5C9AA}"/>
                  </a:ext>
                </a:extLst>
              </p:cNvPr>
              <p:cNvSpPr txBox="1"/>
              <p:nvPr/>
            </p:nvSpPr>
            <p:spPr>
              <a:xfrm>
                <a:off x="7389233" y="3369691"/>
                <a:ext cx="1400512" cy="51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800" dirty="0"/>
                  <a:t>LOAD</a:t>
                </a:r>
              </a:p>
            </p:txBody>
          </p:sp>
        </p:grpSp>
        <p:pic>
          <p:nvPicPr>
            <p:cNvPr id="22" name="CT Cover">
              <a:extLst>
                <a:ext uri="{FF2B5EF4-FFF2-40B4-BE49-F238E27FC236}">
                  <a16:creationId xmlns:a16="http://schemas.microsoft.com/office/drawing/2014/main" id="{B56C1506-63BF-F3BE-9C69-F19C07529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78" t="48940" b="19143"/>
            <a:stretch/>
          </p:blipFill>
          <p:spPr>
            <a:xfrm>
              <a:off x="4791075" y="3839669"/>
              <a:ext cx="861341" cy="826825"/>
            </a:xfrm>
            <a:prstGeom prst="rect">
              <a:avLst/>
            </a:prstGeom>
          </p:spPr>
        </p:pic>
      </p:grpSp>
      <p:cxnSp>
        <p:nvCxnSpPr>
          <p:cNvPr id="33" name="X2-Cross">
            <a:extLst>
              <a:ext uri="{FF2B5EF4-FFF2-40B4-BE49-F238E27FC236}">
                <a16:creationId xmlns:a16="http://schemas.microsoft.com/office/drawing/2014/main" id="{40AA7FF7-84A3-7198-8447-CA144FA2883D}"/>
              </a:ext>
            </a:extLst>
          </p:cNvPr>
          <p:cNvCxnSpPr>
            <a:cxnSpLocks/>
          </p:cNvCxnSpPr>
          <p:nvPr/>
        </p:nvCxnSpPr>
        <p:spPr>
          <a:xfrm flipH="1" flipV="1">
            <a:off x="4347488" y="2495550"/>
            <a:ext cx="304800" cy="9906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X1-Cross">
            <a:extLst>
              <a:ext uri="{FF2B5EF4-FFF2-40B4-BE49-F238E27FC236}">
                <a16:creationId xmlns:a16="http://schemas.microsoft.com/office/drawing/2014/main" id="{AD617487-FF84-6629-5C44-A1AE113D7EAE}"/>
              </a:ext>
            </a:extLst>
          </p:cNvPr>
          <p:cNvCxnSpPr>
            <a:cxnSpLocks/>
          </p:cNvCxnSpPr>
          <p:nvPr/>
        </p:nvCxnSpPr>
        <p:spPr>
          <a:xfrm flipV="1">
            <a:off x="4347488" y="2495550"/>
            <a:ext cx="304800" cy="990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C5E5939-4DD2-9A29-5A23-01F320A68724}"/>
              </a:ext>
            </a:extLst>
          </p:cNvPr>
          <p:cNvSpPr txBox="1"/>
          <p:nvPr/>
        </p:nvSpPr>
        <p:spPr>
          <a:xfrm>
            <a:off x="5349855" y="1944673"/>
            <a:ext cx="3505197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CA" sz="1400" dirty="0"/>
              <a:t>Reversing Polarity:</a:t>
            </a:r>
          </a:p>
          <a:p>
            <a:pPr algn="l">
              <a:buNone/>
            </a:pPr>
            <a:r>
              <a:rPr lang="en-CA" sz="1400" b="0" dirty="0"/>
              <a:t>Does NOT change current readings</a:t>
            </a:r>
          </a:p>
          <a:p>
            <a:pPr algn="l">
              <a:buNone/>
            </a:pPr>
            <a:r>
              <a:rPr lang="en-CA" sz="1400" b="0" dirty="0"/>
              <a:t>Does NOT change magnitude of power</a:t>
            </a:r>
          </a:p>
          <a:p>
            <a:pPr algn="l">
              <a:buNone/>
            </a:pPr>
            <a:r>
              <a:rPr lang="en-CA" sz="1400" b="0" dirty="0"/>
              <a:t>Reverses sign of power (and power factor) and thereby direction of energy accumulation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5D2DB7-114C-7228-DBF4-D2C9C710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Current Inputs – CT Polarity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544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WattsOn-Mark II">
            <a:extLst>
              <a:ext uri="{FF2B5EF4-FFF2-40B4-BE49-F238E27FC236}">
                <a16:creationId xmlns:a16="http://schemas.microsoft.com/office/drawing/2014/main" id="{BCF2CB8A-9559-06A8-A5A0-0D0913799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734" r="30413" b="4373"/>
          <a:stretch/>
        </p:blipFill>
        <p:spPr>
          <a:xfrm>
            <a:off x="4086037" y="1404638"/>
            <a:ext cx="734373" cy="1471912"/>
          </a:xfrm>
          <a:prstGeom prst="rect">
            <a:avLst/>
          </a:prstGeom>
        </p:spPr>
      </p:pic>
      <p:cxnSp>
        <p:nvCxnSpPr>
          <p:cNvPr id="3" name="X2">
            <a:extLst>
              <a:ext uri="{FF2B5EF4-FFF2-40B4-BE49-F238E27FC236}">
                <a16:creationId xmlns:a16="http://schemas.microsoft.com/office/drawing/2014/main" id="{03453E83-A2DE-076D-AC3C-87F93B14DE10}"/>
              </a:ext>
            </a:extLst>
          </p:cNvPr>
          <p:cNvCxnSpPr>
            <a:cxnSpLocks/>
          </p:cNvCxnSpPr>
          <p:nvPr/>
        </p:nvCxnSpPr>
        <p:spPr>
          <a:xfrm flipV="1">
            <a:off x="4619437" y="2495550"/>
            <a:ext cx="0" cy="99988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X1">
            <a:extLst>
              <a:ext uri="{FF2B5EF4-FFF2-40B4-BE49-F238E27FC236}">
                <a16:creationId xmlns:a16="http://schemas.microsoft.com/office/drawing/2014/main" id="{AF25BD10-0BFF-8678-2BD6-45374CB0DBF1}"/>
              </a:ext>
            </a:extLst>
          </p:cNvPr>
          <p:cNvCxnSpPr>
            <a:cxnSpLocks/>
          </p:cNvCxnSpPr>
          <p:nvPr/>
        </p:nvCxnSpPr>
        <p:spPr>
          <a:xfrm flipV="1">
            <a:off x="4314637" y="2495550"/>
            <a:ext cx="0" cy="99988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WattsOn-Mark II">
            <a:extLst>
              <a:ext uri="{FF2B5EF4-FFF2-40B4-BE49-F238E27FC236}">
                <a16:creationId xmlns:a16="http://schemas.microsoft.com/office/drawing/2014/main" id="{81036795-8996-D714-4BDF-E7930DEF4F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1" t="72734" r="30413" b="11434"/>
          <a:stretch/>
        </p:blipFill>
        <p:spPr>
          <a:xfrm>
            <a:off x="4086038" y="1404638"/>
            <a:ext cx="734373" cy="1017936"/>
          </a:xfrm>
          <a:prstGeom prst="rect">
            <a:avLst/>
          </a:prstGeom>
        </p:spPr>
      </p:pic>
      <p:pic>
        <p:nvPicPr>
          <p:cNvPr id="31" name="CT-Reversed">
            <a:extLst>
              <a:ext uri="{FF2B5EF4-FFF2-40B4-BE49-F238E27FC236}">
                <a16:creationId xmlns:a16="http://schemas.microsoft.com/office/drawing/2014/main" id="{C7381833-5571-9959-2BAF-0D938015F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623932" y="2571750"/>
            <a:ext cx="1688167" cy="2590510"/>
          </a:xfrm>
          <a:prstGeom prst="rect">
            <a:avLst/>
          </a:prstGeom>
        </p:spPr>
      </p:pic>
      <p:grpSp>
        <p:nvGrpSpPr>
          <p:cNvPr id="30" name="CT">
            <a:extLst>
              <a:ext uri="{FF2B5EF4-FFF2-40B4-BE49-F238E27FC236}">
                <a16:creationId xmlns:a16="http://schemas.microsoft.com/office/drawing/2014/main" id="{34C632C0-F026-7584-66A1-E2A742B5DE8E}"/>
              </a:ext>
            </a:extLst>
          </p:cNvPr>
          <p:cNvGrpSpPr/>
          <p:nvPr/>
        </p:nvGrpSpPr>
        <p:grpSpPr>
          <a:xfrm>
            <a:off x="3628837" y="2572040"/>
            <a:ext cx="1688167" cy="2590510"/>
            <a:chOff x="3352801" y="2572040"/>
            <a:chExt cx="1688167" cy="2590510"/>
          </a:xfrm>
        </p:grpSpPr>
        <p:pic>
          <p:nvPicPr>
            <p:cNvPr id="7" name="CT">
              <a:extLst>
                <a:ext uri="{FF2B5EF4-FFF2-40B4-BE49-F238E27FC236}">
                  <a16:creationId xmlns:a16="http://schemas.microsoft.com/office/drawing/2014/main" id="{FEBB1694-36F5-C2BD-A232-3DD7176E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52801" y="2572040"/>
              <a:ext cx="1688167" cy="2590510"/>
            </a:xfrm>
            <a:prstGeom prst="rect">
              <a:avLst/>
            </a:prstGeom>
          </p:spPr>
        </p:pic>
        <p:sp>
          <p:nvSpPr>
            <p:cNvPr id="8" name="CT:X1">
              <a:extLst>
                <a:ext uri="{FF2B5EF4-FFF2-40B4-BE49-F238E27FC236}">
                  <a16:creationId xmlns:a16="http://schemas.microsoft.com/office/drawing/2014/main" id="{A3CBBA93-3832-A90D-548D-D07454D845E9}"/>
                </a:ext>
              </a:extLst>
            </p:cNvPr>
            <p:cNvSpPr txBox="1"/>
            <p:nvPr/>
          </p:nvSpPr>
          <p:spPr>
            <a:xfrm>
              <a:off x="3733801" y="3549464"/>
              <a:ext cx="439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X1</a:t>
              </a:r>
            </a:p>
          </p:txBody>
        </p:sp>
        <p:sp>
          <p:nvSpPr>
            <p:cNvPr id="12" name="CT:X2">
              <a:extLst>
                <a:ext uri="{FF2B5EF4-FFF2-40B4-BE49-F238E27FC236}">
                  <a16:creationId xmlns:a16="http://schemas.microsoft.com/office/drawing/2014/main" id="{5239DD06-4340-F7A9-B923-15BDC9088B97}"/>
                </a:ext>
              </a:extLst>
            </p:cNvPr>
            <p:cNvSpPr txBox="1"/>
            <p:nvPr/>
          </p:nvSpPr>
          <p:spPr>
            <a:xfrm>
              <a:off x="4056112" y="3628269"/>
              <a:ext cx="4396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X2</a:t>
              </a:r>
            </a:p>
          </p:txBody>
        </p:sp>
        <p:sp>
          <p:nvSpPr>
            <p:cNvPr id="13" name="CT:H1">
              <a:extLst>
                <a:ext uri="{FF2B5EF4-FFF2-40B4-BE49-F238E27FC236}">
                  <a16:creationId xmlns:a16="http://schemas.microsoft.com/office/drawing/2014/main" id="{699A39C5-AEC3-3AC2-9A1D-E538B4D0CDE1}"/>
                </a:ext>
              </a:extLst>
            </p:cNvPr>
            <p:cNvSpPr txBox="1"/>
            <p:nvPr/>
          </p:nvSpPr>
          <p:spPr>
            <a:xfrm>
              <a:off x="3791567" y="4722078"/>
              <a:ext cx="4041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CA" sz="1400" dirty="0"/>
                <a:t>H1</a:t>
              </a:r>
            </a:p>
          </p:txBody>
        </p:sp>
        <p:sp>
          <p:nvSpPr>
            <p:cNvPr id="14" name="CT:Oval">
              <a:extLst>
                <a:ext uri="{FF2B5EF4-FFF2-40B4-BE49-F238E27FC236}">
                  <a16:creationId xmlns:a16="http://schemas.microsoft.com/office/drawing/2014/main" id="{3F4E991E-EB23-7948-A965-E654929A16A4}"/>
                </a:ext>
              </a:extLst>
            </p:cNvPr>
            <p:cNvSpPr/>
            <p:nvPr/>
          </p:nvSpPr>
          <p:spPr>
            <a:xfrm>
              <a:off x="3738816" y="4733197"/>
              <a:ext cx="93527" cy="935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Line Group">
            <a:extLst>
              <a:ext uri="{FF2B5EF4-FFF2-40B4-BE49-F238E27FC236}">
                <a16:creationId xmlns:a16="http://schemas.microsoft.com/office/drawing/2014/main" id="{DE95F86A-9DDB-DBC5-2974-33917F73F84F}"/>
              </a:ext>
            </a:extLst>
          </p:cNvPr>
          <p:cNvGrpSpPr/>
          <p:nvPr/>
        </p:nvGrpSpPr>
        <p:grpSpPr>
          <a:xfrm>
            <a:off x="2253149" y="3868798"/>
            <a:ext cx="4237105" cy="649300"/>
            <a:chOff x="346462" y="3369691"/>
            <a:chExt cx="8443283" cy="897589"/>
          </a:xfrm>
        </p:grpSpPr>
        <p:grpSp>
          <p:nvGrpSpPr>
            <p:cNvPr id="16" name="Line">
              <a:extLst>
                <a:ext uri="{FF2B5EF4-FFF2-40B4-BE49-F238E27FC236}">
                  <a16:creationId xmlns:a16="http://schemas.microsoft.com/office/drawing/2014/main" id="{BF73EAF2-F918-C671-4E55-39187751FA2D}"/>
                </a:ext>
              </a:extLst>
            </p:cNvPr>
            <p:cNvGrpSpPr/>
            <p:nvPr/>
          </p:nvGrpSpPr>
          <p:grpSpPr>
            <a:xfrm>
              <a:off x="781216" y="3700048"/>
              <a:ext cx="7924800" cy="567232"/>
              <a:chOff x="781216" y="3394958"/>
              <a:chExt cx="7924800" cy="567232"/>
            </a:xfrm>
            <a:solidFill>
              <a:srgbClr val="0070C0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0DF7E8-6986-9CED-7E23-FD1D1D9751B8}"/>
                  </a:ext>
                </a:extLst>
              </p:cNvPr>
              <p:cNvSpPr/>
              <p:nvPr/>
            </p:nvSpPr>
            <p:spPr>
              <a:xfrm>
                <a:off x="781216" y="3524250"/>
                <a:ext cx="7924800" cy="304800"/>
              </a:xfrm>
              <a:prstGeom prst="rect">
                <a:avLst/>
              </a:prstGeom>
              <a:grpFill/>
              <a:ln>
                <a:solidFill>
                  <a:srgbClr val="5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D799211C-9D25-9579-809C-F8D7B9C991C5}"/>
                  </a:ext>
                </a:extLst>
              </p:cNvPr>
              <p:cNvSpPr/>
              <p:nvPr/>
            </p:nvSpPr>
            <p:spPr>
              <a:xfrm>
                <a:off x="1828800" y="3397896"/>
                <a:ext cx="1224141" cy="564294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  <p:sp>
            <p:nvSpPr>
              <p:cNvPr id="21" name="Arrow: Right 20">
                <a:extLst>
                  <a:ext uri="{FF2B5EF4-FFF2-40B4-BE49-F238E27FC236}">
                    <a16:creationId xmlns:a16="http://schemas.microsoft.com/office/drawing/2014/main" id="{2794DC56-3385-5D5C-2C96-B40C974CD008}"/>
                  </a:ext>
                </a:extLst>
              </p:cNvPr>
              <p:cNvSpPr/>
              <p:nvPr/>
            </p:nvSpPr>
            <p:spPr>
              <a:xfrm>
                <a:off x="6705600" y="3394958"/>
                <a:ext cx="1224141" cy="564294"/>
              </a:xfrm>
              <a:prstGeom prst="rightArrow">
                <a:avLst>
                  <a:gd name="adj1" fmla="val 50000"/>
                  <a:gd name="adj2" fmla="val 108233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None/>
                </a:pPr>
                <a:endParaRPr lang="en-CA"/>
              </a:p>
            </p:txBody>
          </p:sp>
        </p:grpSp>
        <p:sp>
          <p:nvSpPr>
            <p:cNvPr id="17" name="SOURCE">
              <a:extLst>
                <a:ext uri="{FF2B5EF4-FFF2-40B4-BE49-F238E27FC236}">
                  <a16:creationId xmlns:a16="http://schemas.microsoft.com/office/drawing/2014/main" id="{9A5805FE-7A50-F98C-F3B3-F1886EA53E6B}"/>
                </a:ext>
              </a:extLst>
            </p:cNvPr>
            <p:cNvSpPr txBox="1"/>
            <p:nvPr/>
          </p:nvSpPr>
          <p:spPr>
            <a:xfrm>
              <a:off x="346462" y="3387046"/>
              <a:ext cx="1890772" cy="51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800" dirty="0"/>
                <a:t>SOURCE</a:t>
              </a:r>
            </a:p>
          </p:txBody>
        </p:sp>
        <p:sp>
          <p:nvSpPr>
            <p:cNvPr id="18" name="LOAD">
              <a:extLst>
                <a:ext uri="{FF2B5EF4-FFF2-40B4-BE49-F238E27FC236}">
                  <a16:creationId xmlns:a16="http://schemas.microsoft.com/office/drawing/2014/main" id="{E4B6E662-9FA7-3D85-5DF6-65EDEFE5C9AA}"/>
                </a:ext>
              </a:extLst>
            </p:cNvPr>
            <p:cNvSpPr txBox="1"/>
            <p:nvPr/>
          </p:nvSpPr>
          <p:spPr>
            <a:xfrm>
              <a:off x="7389233" y="3369691"/>
              <a:ext cx="1400512" cy="510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1800" dirty="0"/>
                <a:t>LOAD</a:t>
              </a:r>
            </a:p>
          </p:txBody>
        </p:sp>
      </p:grpSp>
      <p:pic>
        <p:nvPicPr>
          <p:cNvPr id="22" name="CT Cover">
            <a:extLst>
              <a:ext uri="{FF2B5EF4-FFF2-40B4-BE49-F238E27FC236}">
                <a16:creationId xmlns:a16="http://schemas.microsoft.com/office/drawing/2014/main" id="{B56C1506-63BF-F3BE-9C69-F19C07529C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8" t="48940" b="19143"/>
          <a:stretch/>
        </p:blipFill>
        <p:spPr>
          <a:xfrm>
            <a:off x="4457512" y="3839669"/>
            <a:ext cx="861341" cy="826825"/>
          </a:xfrm>
          <a:prstGeom prst="rect">
            <a:avLst/>
          </a:prstGeom>
        </p:spPr>
      </p:pic>
      <p:pic>
        <p:nvPicPr>
          <p:cNvPr id="35" name="CT-Reversed cover">
            <a:extLst>
              <a:ext uri="{FF2B5EF4-FFF2-40B4-BE49-F238E27FC236}">
                <a16:creationId xmlns:a16="http://schemas.microsoft.com/office/drawing/2014/main" id="{B6372976-3C56-0B30-D8D4-173465A94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8" t="50512" b="22555"/>
          <a:stretch/>
        </p:blipFill>
        <p:spPr>
          <a:xfrm flipH="1">
            <a:off x="3617740" y="3880554"/>
            <a:ext cx="899995" cy="6976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C5E5939-4DD2-9A29-5A23-01F320A68724}"/>
              </a:ext>
            </a:extLst>
          </p:cNvPr>
          <p:cNvSpPr txBox="1"/>
          <p:nvPr/>
        </p:nvSpPr>
        <p:spPr>
          <a:xfrm>
            <a:off x="5334496" y="1733060"/>
            <a:ext cx="3657104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CA" sz="1400" dirty="0"/>
              <a:t>Reversing Orientation:</a:t>
            </a:r>
          </a:p>
          <a:p>
            <a:pPr algn="l">
              <a:buNone/>
            </a:pPr>
            <a:r>
              <a:rPr lang="en-CA" sz="1400" b="0" dirty="0"/>
              <a:t>Same as reversing polarity</a:t>
            </a:r>
          </a:p>
          <a:p>
            <a:pPr algn="l">
              <a:buNone/>
            </a:pPr>
            <a:r>
              <a:rPr lang="en-CA" sz="1400" b="0" dirty="0"/>
              <a:t>Does NOT change current readings</a:t>
            </a:r>
          </a:p>
          <a:p>
            <a:pPr algn="l">
              <a:buNone/>
            </a:pPr>
            <a:r>
              <a:rPr lang="en-CA" sz="1400" b="0" dirty="0"/>
              <a:t>Does NOT change magnitude of power</a:t>
            </a:r>
          </a:p>
          <a:p>
            <a:pPr algn="l">
              <a:buNone/>
            </a:pPr>
            <a:r>
              <a:rPr lang="en-CA" sz="1400" b="0" dirty="0"/>
              <a:t>Reverses sign of power (and power factor) </a:t>
            </a:r>
            <a:br>
              <a:rPr lang="en-CA" sz="1400" b="0" dirty="0"/>
            </a:br>
            <a:r>
              <a:rPr lang="en-CA" sz="1400" b="0" dirty="0"/>
              <a:t>and thereby direction of energy accumulation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B505C8-FB55-01D6-54EC-82F2B4638B04}"/>
              </a:ext>
            </a:extLst>
          </p:cNvPr>
          <p:cNvGrpSpPr/>
          <p:nvPr/>
        </p:nvGrpSpPr>
        <p:grpSpPr>
          <a:xfrm>
            <a:off x="152400" y="1276350"/>
            <a:ext cx="2077812" cy="2762250"/>
            <a:chOff x="4181138" y="1257300"/>
            <a:chExt cx="2077812" cy="2762250"/>
          </a:xfrm>
        </p:grpSpPr>
        <p:sp>
          <p:nvSpPr>
            <p:cNvPr id="23" name="Text - Source">
              <a:extLst>
                <a:ext uri="{FF2B5EF4-FFF2-40B4-BE49-F238E27FC236}">
                  <a16:creationId xmlns:a16="http://schemas.microsoft.com/office/drawing/2014/main" id="{C7105E66-80E6-DDEB-3465-FF222FF32F69}"/>
                </a:ext>
              </a:extLst>
            </p:cNvPr>
            <p:cNvSpPr txBox="1"/>
            <p:nvPr/>
          </p:nvSpPr>
          <p:spPr>
            <a:xfrm>
              <a:off x="4181138" y="1257300"/>
              <a:ext cx="20778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CA" sz="2400" dirty="0"/>
                <a:t>POSITION</a:t>
              </a:r>
              <a:br>
                <a:rPr lang="en-CA" sz="2400" dirty="0"/>
              </a:br>
              <a:r>
                <a:rPr lang="en-CA" sz="2400" dirty="0"/>
                <a:t>(ORIENTATION)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E38DAC-CDD6-3204-C8EB-AB9434BEC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346" y="2266950"/>
              <a:ext cx="1752600" cy="17526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249416-66C9-2ECB-7F1D-9E03FE1B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Current Inputs – CT Position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572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571371E1-A786-C3B6-9936-78291B04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7" r="1157"/>
          <a:stretch/>
        </p:blipFill>
        <p:spPr>
          <a:xfrm>
            <a:off x="2481408" y="1434814"/>
            <a:ext cx="4067166" cy="1288903"/>
          </a:xfrm>
          <a:prstGeom prst="rect">
            <a:avLst/>
          </a:prstGeom>
        </p:spPr>
      </p:pic>
      <p:sp>
        <p:nvSpPr>
          <p:cNvPr id="16" name="Text - Source">
            <a:extLst>
              <a:ext uri="{FF2B5EF4-FFF2-40B4-BE49-F238E27FC236}">
                <a16:creationId xmlns:a16="http://schemas.microsoft.com/office/drawing/2014/main" id="{3820FFA8-3A55-2009-607A-C99870435A84}"/>
              </a:ext>
            </a:extLst>
          </p:cNvPr>
          <p:cNvSpPr txBox="1"/>
          <p:nvPr/>
        </p:nvSpPr>
        <p:spPr>
          <a:xfrm>
            <a:off x="2481408" y="4809286"/>
            <a:ext cx="790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SOURCE</a:t>
            </a:r>
          </a:p>
        </p:txBody>
      </p:sp>
      <p:sp>
        <p:nvSpPr>
          <p:cNvPr id="17" name="Text - Load">
            <a:extLst>
              <a:ext uri="{FF2B5EF4-FFF2-40B4-BE49-F238E27FC236}">
                <a16:creationId xmlns:a16="http://schemas.microsoft.com/office/drawing/2014/main" id="{3332216B-584C-147D-441E-2909088A2558}"/>
              </a:ext>
            </a:extLst>
          </p:cNvPr>
          <p:cNvSpPr txBox="1"/>
          <p:nvPr/>
        </p:nvSpPr>
        <p:spPr>
          <a:xfrm>
            <a:off x="6248400" y="4809286"/>
            <a:ext cx="59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LOAD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EDCE91-020F-D2E5-C845-A78B8A075FC0}"/>
              </a:ext>
            </a:extLst>
          </p:cNvPr>
          <p:cNvCxnSpPr>
            <a:cxnSpLocks/>
          </p:cNvCxnSpPr>
          <p:nvPr/>
        </p:nvCxnSpPr>
        <p:spPr>
          <a:xfrm>
            <a:off x="2819400" y="4074044"/>
            <a:ext cx="3581400" cy="1347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097E24-0D85-0E4F-DFC8-093F14C78C8F}"/>
              </a:ext>
            </a:extLst>
          </p:cNvPr>
          <p:cNvCxnSpPr>
            <a:cxnSpLocks/>
          </p:cNvCxnSpPr>
          <p:nvPr/>
        </p:nvCxnSpPr>
        <p:spPr>
          <a:xfrm>
            <a:off x="2819400" y="3471060"/>
            <a:ext cx="3581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322E1-1331-5A3C-5236-65AC7D130922}"/>
              </a:ext>
            </a:extLst>
          </p:cNvPr>
          <p:cNvCxnSpPr>
            <a:cxnSpLocks/>
          </p:cNvCxnSpPr>
          <p:nvPr/>
        </p:nvCxnSpPr>
        <p:spPr>
          <a:xfrm>
            <a:off x="2819400" y="4634777"/>
            <a:ext cx="3581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9EC3BFB-C239-E4C4-589D-47FF5B3FC7B4}"/>
              </a:ext>
            </a:extLst>
          </p:cNvPr>
          <p:cNvSpPr/>
          <p:nvPr/>
        </p:nvSpPr>
        <p:spPr>
          <a:xfrm>
            <a:off x="3886200" y="33337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E38A81-E3EF-0D26-0281-2958B738F40C}"/>
              </a:ext>
            </a:extLst>
          </p:cNvPr>
          <p:cNvSpPr/>
          <p:nvPr/>
        </p:nvSpPr>
        <p:spPr>
          <a:xfrm>
            <a:off x="3886200" y="39433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D685799-6973-9B87-B9A8-E342A49D40EC}"/>
              </a:ext>
            </a:extLst>
          </p:cNvPr>
          <p:cNvSpPr/>
          <p:nvPr/>
        </p:nvSpPr>
        <p:spPr>
          <a:xfrm>
            <a:off x="3886200" y="4484771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25" name="Text - C">
            <a:extLst>
              <a:ext uri="{FF2B5EF4-FFF2-40B4-BE49-F238E27FC236}">
                <a16:creationId xmlns:a16="http://schemas.microsoft.com/office/drawing/2014/main" id="{6C84FB87-6CB5-5361-911B-63A04CEE7EA4}"/>
              </a:ext>
            </a:extLst>
          </p:cNvPr>
          <p:cNvSpPr txBox="1"/>
          <p:nvPr/>
        </p:nvSpPr>
        <p:spPr>
          <a:xfrm>
            <a:off x="6400800" y="4504486"/>
            <a:ext cx="27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C</a:t>
            </a:r>
          </a:p>
        </p:txBody>
      </p:sp>
      <p:sp>
        <p:nvSpPr>
          <p:cNvPr id="124" name="Text - B">
            <a:extLst>
              <a:ext uri="{FF2B5EF4-FFF2-40B4-BE49-F238E27FC236}">
                <a16:creationId xmlns:a16="http://schemas.microsoft.com/office/drawing/2014/main" id="{6D8BD617-ED6B-44D5-300A-1FD1AF849D3A}"/>
              </a:ext>
            </a:extLst>
          </p:cNvPr>
          <p:cNvSpPr txBox="1"/>
          <p:nvPr/>
        </p:nvSpPr>
        <p:spPr>
          <a:xfrm>
            <a:off x="6400800" y="3964614"/>
            <a:ext cx="28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B</a:t>
            </a:r>
          </a:p>
        </p:txBody>
      </p:sp>
      <p:sp>
        <p:nvSpPr>
          <p:cNvPr id="123" name="Text - A">
            <a:extLst>
              <a:ext uri="{FF2B5EF4-FFF2-40B4-BE49-F238E27FC236}">
                <a16:creationId xmlns:a16="http://schemas.microsoft.com/office/drawing/2014/main" id="{FF4E3396-16DA-443A-D07D-72355A0EC9B2}"/>
              </a:ext>
            </a:extLst>
          </p:cNvPr>
          <p:cNvSpPr txBox="1"/>
          <p:nvPr/>
        </p:nvSpPr>
        <p:spPr>
          <a:xfrm>
            <a:off x="6400800" y="3339066"/>
            <a:ext cx="29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A</a:t>
            </a:r>
          </a:p>
        </p:txBody>
      </p:sp>
      <p:grpSp>
        <p:nvGrpSpPr>
          <p:cNvPr id="98" name="CTA">
            <a:extLst>
              <a:ext uri="{FF2B5EF4-FFF2-40B4-BE49-F238E27FC236}">
                <a16:creationId xmlns:a16="http://schemas.microsoft.com/office/drawing/2014/main" id="{C625624B-3885-448C-11BC-BF9A5F4B219A}"/>
              </a:ext>
            </a:extLst>
          </p:cNvPr>
          <p:cNvGrpSpPr/>
          <p:nvPr/>
        </p:nvGrpSpPr>
        <p:grpSpPr>
          <a:xfrm>
            <a:off x="4572000" y="2321326"/>
            <a:ext cx="790857" cy="1561772"/>
            <a:chOff x="4572000" y="2321326"/>
            <a:chExt cx="790857" cy="156177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55E2950-949D-86BC-4899-F12FD5CD4D76}"/>
                </a:ext>
              </a:extLst>
            </p:cNvPr>
            <p:cNvGrpSpPr/>
            <p:nvPr/>
          </p:nvGrpSpPr>
          <p:grpSpPr>
            <a:xfrm>
              <a:off x="5084136" y="2321326"/>
              <a:ext cx="136640" cy="1058208"/>
              <a:chOff x="5084136" y="2321326"/>
              <a:chExt cx="136640" cy="1058208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870DCF9-E88C-949B-214C-89C62294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4136" y="2321326"/>
                <a:ext cx="0" cy="99386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839BAAE-F71F-8EAA-C17C-27F4C1F35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0776" y="2321326"/>
                <a:ext cx="0" cy="10582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681114C-722F-7CB4-63B7-1DD8D315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076360"/>
              <a:ext cx="790857" cy="806738"/>
            </a:xfrm>
            <a:prstGeom prst="rect">
              <a:avLst/>
            </a:prstGeom>
          </p:spPr>
        </p:pic>
      </p:grpSp>
      <p:grpSp>
        <p:nvGrpSpPr>
          <p:cNvPr id="81" name="Vc">
            <a:extLst>
              <a:ext uri="{FF2B5EF4-FFF2-40B4-BE49-F238E27FC236}">
                <a16:creationId xmlns:a16="http://schemas.microsoft.com/office/drawing/2014/main" id="{9B6349C6-CE09-9840-8EFC-92221E938FDB}"/>
              </a:ext>
            </a:extLst>
          </p:cNvPr>
          <p:cNvGrpSpPr/>
          <p:nvPr/>
        </p:nvGrpSpPr>
        <p:grpSpPr>
          <a:xfrm>
            <a:off x="3641652" y="2338942"/>
            <a:ext cx="135831" cy="2295835"/>
            <a:chOff x="3641652" y="2338942"/>
            <a:chExt cx="135831" cy="2295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604CDA-9568-39CF-5B09-CFBDEF6A7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568" y="2338942"/>
              <a:ext cx="0" cy="22958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EAF90C-AAA1-ED19-F0FB-88BB0A88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551098" y="2728191"/>
              <a:ext cx="316939" cy="135831"/>
            </a:xfrm>
            <a:prstGeom prst="rect">
              <a:avLst/>
            </a:prstGeom>
          </p:spPr>
        </p:pic>
      </p:grpSp>
      <p:grpSp>
        <p:nvGrpSpPr>
          <p:cNvPr id="79" name="Vb">
            <a:extLst>
              <a:ext uri="{FF2B5EF4-FFF2-40B4-BE49-F238E27FC236}">
                <a16:creationId xmlns:a16="http://schemas.microsoft.com/office/drawing/2014/main" id="{26FCEB4B-E1AC-7B3B-78C9-324B66B8A816}"/>
              </a:ext>
            </a:extLst>
          </p:cNvPr>
          <p:cNvGrpSpPr/>
          <p:nvPr/>
        </p:nvGrpSpPr>
        <p:grpSpPr>
          <a:xfrm>
            <a:off x="3309117" y="2343150"/>
            <a:ext cx="135831" cy="1752600"/>
            <a:chOff x="3309117" y="2343150"/>
            <a:chExt cx="135831" cy="17526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ACEBA7-E472-1DB8-06E5-5A3DDA89C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682" y="2343150"/>
              <a:ext cx="0" cy="17526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F785BE-5788-E097-7419-81FF61048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218563" y="2730519"/>
              <a:ext cx="316939" cy="135831"/>
            </a:xfrm>
            <a:prstGeom prst="rect">
              <a:avLst/>
            </a:prstGeom>
          </p:spPr>
        </p:pic>
      </p:grpSp>
      <p:grpSp>
        <p:nvGrpSpPr>
          <p:cNvPr id="35" name="Va">
            <a:extLst>
              <a:ext uri="{FF2B5EF4-FFF2-40B4-BE49-F238E27FC236}">
                <a16:creationId xmlns:a16="http://schemas.microsoft.com/office/drawing/2014/main" id="{63F2133F-CB5D-A0DF-B9DB-AA07F98D7D75}"/>
              </a:ext>
            </a:extLst>
          </p:cNvPr>
          <p:cNvGrpSpPr/>
          <p:nvPr/>
        </p:nvGrpSpPr>
        <p:grpSpPr>
          <a:xfrm>
            <a:off x="2972421" y="2321326"/>
            <a:ext cx="135831" cy="1164824"/>
            <a:chOff x="3837335" y="2253200"/>
            <a:chExt cx="135831" cy="116482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78041F-68BF-9E8C-DA99-A79F4129C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8900" y="2253200"/>
              <a:ext cx="0" cy="11648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0CE1C7-9442-A2B8-DFC1-7F60E6520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746781" y="2644916"/>
              <a:ext cx="316939" cy="135831"/>
            </a:xfrm>
            <a:prstGeom prst="rect">
              <a:avLst/>
            </a:prstGeom>
          </p:spPr>
        </p:pic>
      </p:grpSp>
      <p:grpSp>
        <p:nvGrpSpPr>
          <p:cNvPr id="50" name="A Glow">
            <a:extLst>
              <a:ext uri="{FF2B5EF4-FFF2-40B4-BE49-F238E27FC236}">
                <a16:creationId xmlns:a16="http://schemas.microsoft.com/office/drawing/2014/main" id="{7E97054D-99C3-69C2-E9D2-EF104929AA93}"/>
              </a:ext>
            </a:extLst>
          </p:cNvPr>
          <p:cNvGrpSpPr/>
          <p:nvPr/>
        </p:nvGrpSpPr>
        <p:grpSpPr>
          <a:xfrm>
            <a:off x="2949992" y="2053453"/>
            <a:ext cx="2389324" cy="345479"/>
            <a:chOff x="1657973" y="1570699"/>
            <a:chExt cx="4316107" cy="46515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224AB44-E283-8647-8C6C-C70025A2DB52}"/>
                </a:ext>
              </a:extLst>
            </p:cNvPr>
            <p:cNvSpPr/>
            <p:nvPr/>
          </p:nvSpPr>
          <p:spPr>
            <a:xfrm>
              <a:off x="5351433" y="1570699"/>
              <a:ext cx="622647" cy="4572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B20CF3B-AA22-6658-C8A9-775E041FB3F1}"/>
                </a:ext>
              </a:extLst>
            </p:cNvPr>
            <p:cNvSpPr/>
            <p:nvPr/>
          </p:nvSpPr>
          <p:spPr>
            <a:xfrm>
              <a:off x="1657973" y="1578651"/>
              <a:ext cx="311797" cy="4572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CA" dirty="0"/>
                <a:t>                                  </a:t>
              </a:r>
            </a:p>
          </p:txBody>
        </p:sp>
      </p:grpSp>
      <p:grpSp>
        <p:nvGrpSpPr>
          <p:cNvPr id="51" name="B Glow">
            <a:extLst>
              <a:ext uri="{FF2B5EF4-FFF2-40B4-BE49-F238E27FC236}">
                <a16:creationId xmlns:a16="http://schemas.microsoft.com/office/drawing/2014/main" id="{F4F5156F-7630-185C-C93F-A5A1821F0BE2}"/>
              </a:ext>
            </a:extLst>
          </p:cNvPr>
          <p:cNvGrpSpPr/>
          <p:nvPr/>
        </p:nvGrpSpPr>
        <p:grpSpPr>
          <a:xfrm>
            <a:off x="3287232" y="2053392"/>
            <a:ext cx="2390400" cy="345600"/>
            <a:chOff x="1657973" y="1568028"/>
            <a:chExt cx="4316107" cy="46117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AB099E-C88C-4291-3116-E128E7CAEB95}"/>
                </a:ext>
              </a:extLst>
            </p:cNvPr>
            <p:cNvSpPr/>
            <p:nvPr/>
          </p:nvSpPr>
          <p:spPr>
            <a:xfrm>
              <a:off x="5351433" y="1568028"/>
              <a:ext cx="622647" cy="4572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2AE03B1-EDA8-96B1-5F6F-58EC88F3448E}"/>
                </a:ext>
              </a:extLst>
            </p:cNvPr>
            <p:cNvSpPr/>
            <p:nvPr/>
          </p:nvSpPr>
          <p:spPr>
            <a:xfrm>
              <a:off x="1657973" y="1572004"/>
              <a:ext cx="311797" cy="4572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CA" dirty="0"/>
                <a:t>                                  </a:t>
              </a:r>
            </a:p>
          </p:txBody>
        </p:sp>
      </p:grpSp>
      <p:grpSp>
        <p:nvGrpSpPr>
          <p:cNvPr id="54" name="C Glow">
            <a:extLst>
              <a:ext uri="{FF2B5EF4-FFF2-40B4-BE49-F238E27FC236}">
                <a16:creationId xmlns:a16="http://schemas.microsoft.com/office/drawing/2014/main" id="{C6D90ED2-C325-54C5-B68A-A052C5931F9C}"/>
              </a:ext>
            </a:extLst>
          </p:cNvPr>
          <p:cNvGrpSpPr/>
          <p:nvPr/>
        </p:nvGrpSpPr>
        <p:grpSpPr>
          <a:xfrm>
            <a:off x="3629400" y="2053392"/>
            <a:ext cx="2390400" cy="345600"/>
            <a:chOff x="1646045" y="1688803"/>
            <a:chExt cx="4320083" cy="46222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65F975F-9C5F-A04C-19C8-7F8BDC24AE8F}"/>
                </a:ext>
              </a:extLst>
            </p:cNvPr>
            <p:cNvSpPr/>
            <p:nvPr/>
          </p:nvSpPr>
          <p:spPr>
            <a:xfrm>
              <a:off x="5343481" y="1688803"/>
              <a:ext cx="622647" cy="46222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C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CDA3653-552B-7E5E-A4F1-3FB8339EAA83}"/>
                </a:ext>
              </a:extLst>
            </p:cNvPr>
            <p:cNvSpPr/>
            <p:nvPr/>
          </p:nvSpPr>
          <p:spPr>
            <a:xfrm>
              <a:off x="1646045" y="1695596"/>
              <a:ext cx="311797" cy="449248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CA" dirty="0"/>
                <a:t>                                  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8F3D554-3D5E-E123-6EBF-43AB6A97EB91}"/>
              </a:ext>
            </a:extLst>
          </p:cNvPr>
          <p:cNvGrpSpPr/>
          <p:nvPr/>
        </p:nvGrpSpPr>
        <p:grpSpPr>
          <a:xfrm>
            <a:off x="228600" y="1733060"/>
            <a:ext cx="1752600" cy="2210290"/>
            <a:chOff x="2235260" y="1733060"/>
            <a:chExt cx="1752600" cy="2210290"/>
          </a:xfrm>
        </p:grpSpPr>
        <p:sp>
          <p:nvSpPr>
            <p:cNvPr id="66" name="Text - Source">
              <a:extLst>
                <a:ext uri="{FF2B5EF4-FFF2-40B4-BE49-F238E27FC236}">
                  <a16:creationId xmlns:a16="http://schemas.microsoft.com/office/drawing/2014/main" id="{09C23448-87D9-FC73-F8C4-C780B5302D75}"/>
                </a:ext>
              </a:extLst>
            </p:cNvPr>
            <p:cNvSpPr txBox="1"/>
            <p:nvPr/>
          </p:nvSpPr>
          <p:spPr>
            <a:xfrm>
              <a:off x="2434932" y="1733060"/>
              <a:ext cx="13244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2400" dirty="0"/>
                <a:t>PHASING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7FADFAE-5A77-A9C5-63DC-AB502D3B4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5260" y="2190750"/>
              <a:ext cx="1752600" cy="1752600"/>
            </a:xfrm>
            <a:prstGeom prst="rect">
              <a:avLst/>
            </a:prstGeom>
          </p:spPr>
        </p:pic>
      </p:grpSp>
      <p:grpSp>
        <p:nvGrpSpPr>
          <p:cNvPr id="101" name="CTC">
            <a:extLst>
              <a:ext uri="{FF2B5EF4-FFF2-40B4-BE49-F238E27FC236}">
                <a16:creationId xmlns:a16="http://schemas.microsoft.com/office/drawing/2014/main" id="{70187AB3-7343-2ED8-92EF-5DD75D50EB17}"/>
              </a:ext>
            </a:extLst>
          </p:cNvPr>
          <p:cNvGrpSpPr/>
          <p:nvPr/>
        </p:nvGrpSpPr>
        <p:grpSpPr>
          <a:xfrm>
            <a:off x="5410200" y="2343150"/>
            <a:ext cx="790857" cy="2743200"/>
            <a:chOff x="5410200" y="2343150"/>
            <a:chExt cx="790857" cy="2743200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CB1D9B-531B-B06F-2ED5-1308A2C26EA6}"/>
                </a:ext>
              </a:extLst>
            </p:cNvPr>
            <p:cNvCxnSpPr>
              <a:cxnSpLocks/>
            </p:cNvCxnSpPr>
            <p:nvPr/>
          </p:nvCxnSpPr>
          <p:spPr>
            <a:xfrm>
              <a:off x="5785696" y="2343150"/>
              <a:ext cx="0" cy="2057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0B3E201-FFE7-F9F3-F67B-56008C5CF08A}"/>
                </a:ext>
              </a:extLst>
            </p:cNvPr>
            <p:cNvCxnSpPr>
              <a:cxnSpLocks/>
            </p:cNvCxnSpPr>
            <p:nvPr/>
          </p:nvCxnSpPr>
          <p:spPr>
            <a:xfrm>
              <a:off x="5922336" y="2343150"/>
              <a:ext cx="0" cy="2057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104CC33-13EE-AD86-8848-22F4D12F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279612"/>
              <a:ext cx="790857" cy="806738"/>
            </a:xfrm>
            <a:prstGeom prst="rect">
              <a:avLst/>
            </a:prstGeom>
          </p:spPr>
        </p:pic>
      </p:grpSp>
      <p:grpSp>
        <p:nvGrpSpPr>
          <p:cNvPr id="99" name="CTB">
            <a:extLst>
              <a:ext uri="{FF2B5EF4-FFF2-40B4-BE49-F238E27FC236}">
                <a16:creationId xmlns:a16="http://schemas.microsoft.com/office/drawing/2014/main" id="{13C4D344-B1BD-74AB-5612-47586CA15875}"/>
              </a:ext>
            </a:extLst>
          </p:cNvPr>
          <p:cNvGrpSpPr/>
          <p:nvPr/>
        </p:nvGrpSpPr>
        <p:grpSpPr>
          <a:xfrm>
            <a:off x="4953000" y="2341110"/>
            <a:ext cx="790857" cy="2163993"/>
            <a:chOff x="4953000" y="2341110"/>
            <a:chExt cx="790857" cy="2163993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D4359B8-E75B-053D-83DE-8484B053BD26}"/>
                </a:ext>
              </a:extLst>
            </p:cNvPr>
            <p:cNvCxnSpPr>
              <a:cxnSpLocks/>
            </p:cNvCxnSpPr>
            <p:nvPr/>
          </p:nvCxnSpPr>
          <p:spPr>
            <a:xfrm>
              <a:off x="5438555" y="2341110"/>
              <a:ext cx="0" cy="152604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0A4CF9D-05C0-A2E6-6A1A-8E8B6AB72747}"/>
                </a:ext>
              </a:extLst>
            </p:cNvPr>
            <p:cNvCxnSpPr>
              <a:cxnSpLocks/>
            </p:cNvCxnSpPr>
            <p:nvPr/>
          </p:nvCxnSpPr>
          <p:spPr>
            <a:xfrm>
              <a:off x="5575195" y="2341110"/>
              <a:ext cx="0" cy="15850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C10DD76B-972B-1305-5B68-A16E21F2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698365"/>
              <a:ext cx="790857" cy="806738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761BA6D8-D514-913C-6AF2-EC79F919C4BB}"/>
              </a:ext>
            </a:extLst>
          </p:cNvPr>
          <p:cNvSpPr txBox="1"/>
          <p:nvPr/>
        </p:nvSpPr>
        <p:spPr>
          <a:xfrm>
            <a:off x="6580295" y="1982903"/>
            <a:ext cx="237160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CA" sz="1400" dirty="0"/>
              <a:t>Incorrect Phasing:</a:t>
            </a:r>
          </a:p>
          <a:p>
            <a:pPr algn="l">
              <a:buNone/>
            </a:pPr>
            <a:r>
              <a:rPr lang="en-CA" sz="1400" b="0" dirty="0"/>
              <a:t>Erroneous power (and therefore energy)</a:t>
            </a:r>
          </a:p>
          <a:p>
            <a:pPr algn="l">
              <a:buNone/>
            </a:pPr>
            <a:r>
              <a:rPr lang="en-CA" sz="1400" b="0" dirty="0"/>
              <a:t>Erroneous power factor (usually LOW)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4BE463-6EDA-9C08-B332-FDD884987D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843" y1="35692" x2="41686" y2="45692"/>
                        <a14:foregroundMark x1="41686" y1="45692" x2="43072" y2="68462"/>
                        <a14:foregroundMark x1="43072" y1="68462" x2="48152" y2="78308"/>
                        <a14:foregroundMark x1="48152" y1="78308" x2="54965" y2="68000"/>
                        <a14:foregroundMark x1="54965" y1="68000" x2="55196" y2="45385"/>
                        <a14:foregroundMark x1="55196" y1="45385" x2="50577" y2="37231"/>
                        <a14:foregroundMark x1="50577" y1="37231" x2="45381" y2="36000"/>
                        <a14:foregroundMark x1="54042" y1="38769" x2="49423" y2="50308"/>
                        <a14:foregroundMark x1="49423" y1="50308" x2="54850" y2="48308"/>
                        <a14:foregroundMark x1="51386" y1="41692" x2="47575" y2="53385"/>
                        <a14:foregroundMark x1="46420" y1="38308" x2="50231" y2="5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95" y="3405394"/>
            <a:ext cx="2054983" cy="154242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51BC3-BE3F-AE54-4E0A-AB454587C2EE}"/>
              </a:ext>
            </a:extLst>
          </p:cNvPr>
          <p:cNvCxnSpPr>
            <a:cxnSpLocks/>
          </p:cNvCxnSpPr>
          <p:nvPr/>
        </p:nvCxnSpPr>
        <p:spPr>
          <a:xfrm>
            <a:off x="4610100" y="3471060"/>
            <a:ext cx="3573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2A29D3-167E-6B96-C6E1-E6CC3FE6D707}"/>
              </a:ext>
            </a:extLst>
          </p:cNvPr>
          <p:cNvCxnSpPr>
            <a:cxnSpLocks/>
          </p:cNvCxnSpPr>
          <p:nvPr/>
        </p:nvCxnSpPr>
        <p:spPr>
          <a:xfrm>
            <a:off x="4979235" y="4086022"/>
            <a:ext cx="398882" cy="150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9A986C-B747-6B87-9604-24184F5DD153}"/>
              </a:ext>
            </a:extLst>
          </p:cNvPr>
          <p:cNvCxnSpPr>
            <a:cxnSpLocks/>
          </p:cNvCxnSpPr>
          <p:nvPr/>
        </p:nvCxnSpPr>
        <p:spPr>
          <a:xfrm>
            <a:off x="5369782" y="4634777"/>
            <a:ext cx="4221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Dot-A">
            <a:extLst>
              <a:ext uri="{FF2B5EF4-FFF2-40B4-BE49-F238E27FC236}">
                <a16:creationId xmlns:a16="http://schemas.microsoft.com/office/drawing/2014/main" id="{D2A2A592-2E52-19F6-FA61-502289F6AD31}"/>
              </a:ext>
            </a:extLst>
          </p:cNvPr>
          <p:cNvSpPr/>
          <p:nvPr/>
        </p:nvSpPr>
        <p:spPr>
          <a:xfrm>
            <a:off x="2975472" y="3413032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60" name="Dot-B">
            <a:extLst>
              <a:ext uri="{FF2B5EF4-FFF2-40B4-BE49-F238E27FC236}">
                <a16:creationId xmlns:a16="http://schemas.microsoft.com/office/drawing/2014/main" id="{D886DDCB-73FF-57D3-55A7-49943A1E99EE}"/>
              </a:ext>
            </a:extLst>
          </p:cNvPr>
          <p:cNvSpPr/>
          <p:nvPr/>
        </p:nvSpPr>
        <p:spPr>
          <a:xfrm>
            <a:off x="3313232" y="4026641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61" name="Dot-C">
            <a:extLst>
              <a:ext uri="{FF2B5EF4-FFF2-40B4-BE49-F238E27FC236}">
                <a16:creationId xmlns:a16="http://schemas.microsoft.com/office/drawing/2014/main" id="{DF8F52DD-1704-C804-3663-42BCB2E237D2}"/>
              </a:ext>
            </a:extLst>
          </p:cNvPr>
          <p:cNvSpPr/>
          <p:nvPr/>
        </p:nvSpPr>
        <p:spPr>
          <a:xfrm>
            <a:off x="3652908" y="4567174"/>
            <a:ext cx="108000" cy="108000"/>
          </a:xfrm>
          <a:prstGeom prst="ellipse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4805CD-9207-B576-41C9-F2003C5BC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Current Wiring – CT Phasing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002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2000">
        <p:fade/>
      </p:transition>
    </mc:Choice>
    <mc:Fallback xmlns="">
      <p:transition spd="med" advClick="0" advTm="3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09877E-6 L 0.03802 -2.09877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03368 -4.44444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3837 0.0012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6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5679E-6 L -0.03923 -4.567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59" grpId="0" animBg="1"/>
      <p:bldP spid="60" grpId="0" animBg="1"/>
      <p:bldP spid="6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571371E1-A786-C3B6-9936-78291B04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3" t="70004" r="1157"/>
          <a:stretch/>
        </p:blipFill>
        <p:spPr>
          <a:xfrm>
            <a:off x="4195626" y="1282449"/>
            <a:ext cx="2586174" cy="1594101"/>
          </a:xfrm>
          <a:prstGeom prst="rect">
            <a:avLst/>
          </a:prstGeom>
        </p:spPr>
      </p:pic>
      <p:sp>
        <p:nvSpPr>
          <p:cNvPr id="16" name="Text - Source">
            <a:extLst>
              <a:ext uri="{FF2B5EF4-FFF2-40B4-BE49-F238E27FC236}">
                <a16:creationId xmlns:a16="http://schemas.microsoft.com/office/drawing/2014/main" id="{3820FFA8-3A55-2009-607A-C99870435A84}"/>
              </a:ext>
            </a:extLst>
          </p:cNvPr>
          <p:cNvSpPr txBox="1"/>
          <p:nvPr/>
        </p:nvSpPr>
        <p:spPr>
          <a:xfrm>
            <a:off x="2481408" y="4809286"/>
            <a:ext cx="790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SOURCE</a:t>
            </a:r>
          </a:p>
        </p:txBody>
      </p:sp>
      <p:sp>
        <p:nvSpPr>
          <p:cNvPr id="17" name="Text - Load">
            <a:extLst>
              <a:ext uri="{FF2B5EF4-FFF2-40B4-BE49-F238E27FC236}">
                <a16:creationId xmlns:a16="http://schemas.microsoft.com/office/drawing/2014/main" id="{3332216B-584C-147D-441E-2909088A2558}"/>
              </a:ext>
            </a:extLst>
          </p:cNvPr>
          <p:cNvSpPr txBox="1"/>
          <p:nvPr/>
        </p:nvSpPr>
        <p:spPr>
          <a:xfrm>
            <a:off x="6248400" y="4809286"/>
            <a:ext cx="59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LOAD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EDCE91-020F-D2E5-C845-A78B8A075FC0}"/>
              </a:ext>
            </a:extLst>
          </p:cNvPr>
          <p:cNvCxnSpPr>
            <a:cxnSpLocks/>
          </p:cNvCxnSpPr>
          <p:nvPr/>
        </p:nvCxnSpPr>
        <p:spPr>
          <a:xfrm>
            <a:off x="2819400" y="4074044"/>
            <a:ext cx="3581400" cy="1347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097E24-0D85-0E4F-DFC8-093F14C78C8F}"/>
              </a:ext>
            </a:extLst>
          </p:cNvPr>
          <p:cNvCxnSpPr>
            <a:cxnSpLocks/>
          </p:cNvCxnSpPr>
          <p:nvPr/>
        </p:nvCxnSpPr>
        <p:spPr>
          <a:xfrm>
            <a:off x="2819400" y="3471060"/>
            <a:ext cx="3581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322E1-1331-5A3C-5236-65AC7D130922}"/>
              </a:ext>
            </a:extLst>
          </p:cNvPr>
          <p:cNvCxnSpPr>
            <a:cxnSpLocks/>
          </p:cNvCxnSpPr>
          <p:nvPr/>
        </p:nvCxnSpPr>
        <p:spPr>
          <a:xfrm>
            <a:off x="2819400" y="4634777"/>
            <a:ext cx="3581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9EC3BFB-C239-E4C4-589D-47FF5B3FC7B4}"/>
              </a:ext>
            </a:extLst>
          </p:cNvPr>
          <p:cNvSpPr/>
          <p:nvPr/>
        </p:nvSpPr>
        <p:spPr>
          <a:xfrm>
            <a:off x="2971800" y="33337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E38A81-E3EF-0D26-0281-2958B738F40C}"/>
              </a:ext>
            </a:extLst>
          </p:cNvPr>
          <p:cNvSpPr/>
          <p:nvPr/>
        </p:nvSpPr>
        <p:spPr>
          <a:xfrm>
            <a:off x="2971800" y="39433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D685799-6973-9B87-B9A8-E342A49D40EC}"/>
              </a:ext>
            </a:extLst>
          </p:cNvPr>
          <p:cNvSpPr/>
          <p:nvPr/>
        </p:nvSpPr>
        <p:spPr>
          <a:xfrm>
            <a:off x="2971800" y="4484771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25" name="Text - C">
            <a:extLst>
              <a:ext uri="{FF2B5EF4-FFF2-40B4-BE49-F238E27FC236}">
                <a16:creationId xmlns:a16="http://schemas.microsoft.com/office/drawing/2014/main" id="{6C84FB87-6CB5-5361-911B-63A04CEE7EA4}"/>
              </a:ext>
            </a:extLst>
          </p:cNvPr>
          <p:cNvSpPr txBox="1"/>
          <p:nvPr/>
        </p:nvSpPr>
        <p:spPr>
          <a:xfrm>
            <a:off x="6400800" y="4504486"/>
            <a:ext cx="27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C</a:t>
            </a:r>
          </a:p>
        </p:txBody>
      </p:sp>
      <p:sp>
        <p:nvSpPr>
          <p:cNvPr id="124" name="Text - B">
            <a:extLst>
              <a:ext uri="{FF2B5EF4-FFF2-40B4-BE49-F238E27FC236}">
                <a16:creationId xmlns:a16="http://schemas.microsoft.com/office/drawing/2014/main" id="{6D8BD617-ED6B-44D5-300A-1FD1AF849D3A}"/>
              </a:ext>
            </a:extLst>
          </p:cNvPr>
          <p:cNvSpPr txBox="1"/>
          <p:nvPr/>
        </p:nvSpPr>
        <p:spPr>
          <a:xfrm>
            <a:off x="6400800" y="3964614"/>
            <a:ext cx="28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B</a:t>
            </a:r>
          </a:p>
        </p:txBody>
      </p:sp>
      <p:sp>
        <p:nvSpPr>
          <p:cNvPr id="123" name="Text - A">
            <a:extLst>
              <a:ext uri="{FF2B5EF4-FFF2-40B4-BE49-F238E27FC236}">
                <a16:creationId xmlns:a16="http://schemas.microsoft.com/office/drawing/2014/main" id="{FF4E3396-16DA-443A-D07D-72355A0EC9B2}"/>
              </a:ext>
            </a:extLst>
          </p:cNvPr>
          <p:cNvSpPr txBox="1"/>
          <p:nvPr/>
        </p:nvSpPr>
        <p:spPr>
          <a:xfrm>
            <a:off x="6400800" y="3339066"/>
            <a:ext cx="29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A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55E2950-949D-86BC-4899-F12FD5CD4D76}"/>
              </a:ext>
            </a:extLst>
          </p:cNvPr>
          <p:cNvGrpSpPr/>
          <p:nvPr/>
        </p:nvGrpSpPr>
        <p:grpSpPr>
          <a:xfrm>
            <a:off x="4610671" y="2321326"/>
            <a:ext cx="245586" cy="1058208"/>
            <a:chOff x="5020528" y="2321326"/>
            <a:chExt cx="245586" cy="1058208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70DCF9-E88C-949B-214C-89C62294CC27}"/>
                </a:ext>
              </a:extLst>
            </p:cNvPr>
            <p:cNvCxnSpPr>
              <a:cxnSpLocks/>
            </p:cNvCxnSpPr>
            <p:nvPr/>
          </p:nvCxnSpPr>
          <p:spPr>
            <a:xfrm>
              <a:off x="5020528" y="2321326"/>
              <a:ext cx="0" cy="9938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B839BAAE-F71F-8EAA-C17C-27F4C1F35087}"/>
                </a:ext>
              </a:extLst>
            </p:cNvPr>
            <p:cNvCxnSpPr>
              <a:cxnSpLocks/>
            </p:cNvCxnSpPr>
            <p:nvPr/>
          </p:nvCxnSpPr>
          <p:spPr>
            <a:xfrm>
              <a:off x="5266114" y="2321326"/>
              <a:ext cx="0" cy="105820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id="{C681114C-722F-7CB4-63B7-1DD8D315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50" y="3076360"/>
            <a:ext cx="790857" cy="806738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4359B8-E75B-053D-83DE-8484B053BD26}"/>
              </a:ext>
            </a:extLst>
          </p:cNvPr>
          <p:cNvCxnSpPr>
            <a:cxnSpLocks/>
          </p:cNvCxnSpPr>
          <p:nvPr/>
        </p:nvCxnSpPr>
        <p:spPr>
          <a:xfrm>
            <a:off x="5117853" y="2341110"/>
            <a:ext cx="0" cy="15260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0A4CF9D-05C0-A2E6-6A1A-8E8B6AB72747}"/>
              </a:ext>
            </a:extLst>
          </p:cNvPr>
          <p:cNvCxnSpPr>
            <a:cxnSpLocks/>
          </p:cNvCxnSpPr>
          <p:nvPr/>
        </p:nvCxnSpPr>
        <p:spPr>
          <a:xfrm>
            <a:off x="5373762" y="2341110"/>
            <a:ext cx="0" cy="1585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CCB1D9B-531B-B06F-2ED5-1308A2C26EA6}"/>
              </a:ext>
            </a:extLst>
          </p:cNvPr>
          <p:cNvCxnSpPr>
            <a:cxnSpLocks/>
          </p:cNvCxnSpPr>
          <p:nvPr/>
        </p:nvCxnSpPr>
        <p:spPr>
          <a:xfrm>
            <a:off x="5656786" y="2343150"/>
            <a:ext cx="0" cy="20574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0B3E201-FFE7-F9F3-F67B-56008C5CF08A}"/>
              </a:ext>
            </a:extLst>
          </p:cNvPr>
          <p:cNvCxnSpPr>
            <a:cxnSpLocks/>
          </p:cNvCxnSpPr>
          <p:nvPr/>
        </p:nvCxnSpPr>
        <p:spPr>
          <a:xfrm>
            <a:off x="5880888" y="2343150"/>
            <a:ext cx="0" cy="205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67E195A-4B76-4FDF-0916-E3E0A4013C2C}"/>
              </a:ext>
            </a:extLst>
          </p:cNvPr>
          <p:cNvCxnSpPr>
            <a:cxnSpLocks/>
          </p:cNvCxnSpPr>
          <p:nvPr/>
        </p:nvCxnSpPr>
        <p:spPr>
          <a:xfrm>
            <a:off x="4220099" y="3471060"/>
            <a:ext cx="3519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761BA6D8-D514-913C-6AF2-EC79F919C4BB}"/>
              </a:ext>
            </a:extLst>
          </p:cNvPr>
          <p:cNvSpPr txBox="1"/>
          <p:nvPr/>
        </p:nvSpPr>
        <p:spPr>
          <a:xfrm>
            <a:off x="6705600" y="1982903"/>
            <a:ext cx="2371609" cy="1332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CA" sz="1400" dirty="0"/>
              <a:t>Incorrect Paring:</a:t>
            </a:r>
          </a:p>
          <a:p>
            <a:pPr algn="l">
              <a:buNone/>
            </a:pPr>
            <a:r>
              <a:rPr lang="en-CA" sz="1400" b="0" dirty="0"/>
              <a:t>No or Incorrect Current Readings</a:t>
            </a:r>
          </a:p>
          <a:p>
            <a:pPr algn="l">
              <a:buNone/>
            </a:pPr>
            <a:r>
              <a:rPr lang="en-CA" sz="1400" b="0" dirty="0"/>
              <a:t>Incorrect Power/Energy</a:t>
            </a:r>
          </a:p>
          <a:p>
            <a:pPr algn="l">
              <a:buNone/>
            </a:pPr>
            <a:r>
              <a:rPr lang="en-CA" sz="1400" b="0" dirty="0"/>
              <a:t>Possible meter damage!</a:t>
            </a:r>
          </a:p>
        </p:txBody>
      </p:sp>
      <p:cxnSp>
        <p:nvCxnSpPr>
          <p:cNvPr id="5" name="CTC-BAD">
            <a:extLst>
              <a:ext uri="{FF2B5EF4-FFF2-40B4-BE49-F238E27FC236}">
                <a16:creationId xmlns:a16="http://schemas.microsoft.com/office/drawing/2014/main" id="{A1ADC05C-F129-33D6-82C8-69BAC8611E6F}"/>
              </a:ext>
            </a:extLst>
          </p:cNvPr>
          <p:cNvCxnSpPr>
            <a:cxnSpLocks/>
          </p:cNvCxnSpPr>
          <p:nvPr/>
        </p:nvCxnSpPr>
        <p:spPr>
          <a:xfrm>
            <a:off x="5117853" y="2341110"/>
            <a:ext cx="541885" cy="20504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00A8CA3C-0C26-2156-B864-BD665F7A1E31}"/>
              </a:ext>
            </a:extLst>
          </p:cNvPr>
          <p:cNvGrpSpPr/>
          <p:nvPr/>
        </p:nvGrpSpPr>
        <p:grpSpPr>
          <a:xfrm>
            <a:off x="228600" y="1714010"/>
            <a:ext cx="1980895" cy="2428864"/>
            <a:chOff x="6623996" y="1714010"/>
            <a:chExt cx="1980895" cy="2428864"/>
          </a:xfrm>
        </p:grpSpPr>
        <p:sp>
          <p:nvSpPr>
            <p:cNvPr id="3" name="Text - Source">
              <a:extLst>
                <a:ext uri="{FF2B5EF4-FFF2-40B4-BE49-F238E27FC236}">
                  <a16:creationId xmlns:a16="http://schemas.microsoft.com/office/drawing/2014/main" id="{8EF6396B-447F-1AA4-D763-4DEB048DDCD7}"/>
                </a:ext>
              </a:extLst>
            </p:cNvPr>
            <p:cNvSpPr txBox="1"/>
            <p:nvPr/>
          </p:nvSpPr>
          <p:spPr>
            <a:xfrm>
              <a:off x="7031623" y="1714010"/>
              <a:ext cx="1134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2400" dirty="0"/>
                <a:t>PARING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32DD0D-4AA1-C62F-D105-E26AE0581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996" y="2161979"/>
              <a:ext cx="1980895" cy="1980895"/>
            </a:xfrm>
            <a:prstGeom prst="rect">
              <a:avLst/>
            </a:prstGeom>
          </p:spPr>
        </p:pic>
      </p:grpSp>
      <p:cxnSp>
        <p:nvCxnSpPr>
          <p:cNvPr id="8" name="CTB-Bad">
            <a:extLst>
              <a:ext uri="{FF2B5EF4-FFF2-40B4-BE49-F238E27FC236}">
                <a16:creationId xmlns:a16="http://schemas.microsoft.com/office/drawing/2014/main" id="{7B027296-6EFA-CB6A-D361-241DBA1E17E3}"/>
              </a:ext>
            </a:extLst>
          </p:cNvPr>
          <p:cNvCxnSpPr>
            <a:cxnSpLocks/>
          </p:cNvCxnSpPr>
          <p:nvPr/>
        </p:nvCxnSpPr>
        <p:spPr>
          <a:xfrm flipH="1">
            <a:off x="5117352" y="2341110"/>
            <a:ext cx="539434" cy="15340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4180FFB0-AD79-F8D7-8682-C37A87E2DD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12" y="1751996"/>
            <a:ext cx="634794" cy="609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158629-FB90-2ADD-69D9-D2954F66D9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01" y="1712079"/>
            <a:ext cx="634794" cy="6092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CF0B8B-0F13-F1A3-E8A8-74FFFBA17F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843" y1="35692" x2="41686" y2="45692"/>
                        <a14:foregroundMark x1="41686" y1="45692" x2="43072" y2="68462"/>
                        <a14:foregroundMark x1="43072" y1="68462" x2="48152" y2="78308"/>
                        <a14:foregroundMark x1="48152" y1="78308" x2="54965" y2="68000"/>
                        <a14:foregroundMark x1="54965" y1="68000" x2="55196" y2="45385"/>
                        <a14:foregroundMark x1="55196" y1="45385" x2="50577" y2="37231"/>
                        <a14:foregroundMark x1="50577" y1="37231" x2="45381" y2="36000"/>
                        <a14:foregroundMark x1="54042" y1="38769" x2="49423" y2="50308"/>
                        <a14:foregroundMark x1="49423" y1="50308" x2="54850" y2="48308"/>
                        <a14:foregroundMark x1="51386" y1="41692" x2="47575" y2="53385"/>
                        <a14:foregroundMark x1="46420" y1="38308" x2="50231" y2="5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93" y="2661018"/>
            <a:ext cx="786210" cy="590112"/>
          </a:xfrm>
          <a:prstGeom prst="rect">
            <a:avLst/>
          </a:prstGeom>
        </p:spPr>
      </p:pic>
      <p:sp>
        <p:nvSpPr>
          <p:cNvPr id="24" name="Label-WireA">
            <a:extLst>
              <a:ext uri="{FF2B5EF4-FFF2-40B4-BE49-F238E27FC236}">
                <a16:creationId xmlns:a16="http://schemas.microsoft.com/office/drawing/2014/main" id="{121AFBDC-AC80-6896-E4F4-D5D3CFFAA476}"/>
              </a:ext>
            </a:extLst>
          </p:cNvPr>
          <p:cNvSpPr txBox="1"/>
          <p:nvPr/>
        </p:nvSpPr>
        <p:spPr>
          <a:xfrm>
            <a:off x="4533329" y="2629184"/>
            <a:ext cx="390079" cy="1846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1200" dirty="0"/>
              <a:t>A</a:t>
            </a:r>
          </a:p>
        </p:txBody>
      </p:sp>
      <p:sp>
        <p:nvSpPr>
          <p:cNvPr id="26" name="Label-WireB">
            <a:extLst>
              <a:ext uri="{FF2B5EF4-FFF2-40B4-BE49-F238E27FC236}">
                <a16:creationId xmlns:a16="http://schemas.microsoft.com/office/drawing/2014/main" id="{3061C930-AB92-9F68-AC2E-9BEE5329C762}"/>
              </a:ext>
            </a:extLst>
          </p:cNvPr>
          <p:cNvSpPr txBox="1"/>
          <p:nvPr/>
        </p:nvSpPr>
        <p:spPr>
          <a:xfrm>
            <a:off x="5029200" y="2629184"/>
            <a:ext cx="390079" cy="184666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1200" dirty="0"/>
              <a:t>B</a:t>
            </a:r>
          </a:p>
        </p:txBody>
      </p:sp>
      <p:sp>
        <p:nvSpPr>
          <p:cNvPr id="27" name="Label-WireC">
            <a:extLst>
              <a:ext uri="{FF2B5EF4-FFF2-40B4-BE49-F238E27FC236}">
                <a16:creationId xmlns:a16="http://schemas.microsoft.com/office/drawing/2014/main" id="{4FA7CA7C-3357-FF5D-A551-D2CE3320B382}"/>
              </a:ext>
            </a:extLst>
          </p:cNvPr>
          <p:cNvSpPr txBox="1"/>
          <p:nvPr/>
        </p:nvSpPr>
        <p:spPr>
          <a:xfrm>
            <a:off x="5581652" y="2629184"/>
            <a:ext cx="390079" cy="18466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120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9F541-AE93-1193-2B0D-CF1DF31C7100}"/>
              </a:ext>
            </a:extLst>
          </p:cNvPr>
          <p:cNvSpPr txBox="1"/>
          <p:nvPr/>
        </p:nvSpPr>
        <p:spPr>
          <a:xfrm rot="3071040">
            <a:off x="5175045" y="3870705"/>
            <a:ext cx="213242" cy="18466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1200" dirty="0"/>
              <a:t>A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C10DD76B-972B-1305-5B68-A16E21F2D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12" y="3698365"/>
            <a:ext cx="790857" cy="80673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6104CC33-13EE-AD86-8848-22F4D12F7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43" y="4279612"/>
            <a:ext cx="790857" cy="806738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35B002-5FDD-2124-ECB8-4D54BC19B8EE}"/>
              </a:ext>
            </a:extLst>
          </p:cNvPr>
          <p:cNvCxnSpPr>
            <a:cxnSpLocks/>
          </p:cNvCxnSpPr>
          <p:nvPr/>
        </p:nvCxnSpPr>
        <p:spPr>
          <a:xfrm>
            <a:off x="5305143" y="4634777"/>
            <a:ext cx="35190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71EB435-5E1B-FFB4-95A9-FC80B0AED816}"/>
              </a:ext>
            </a:extLst>
          </p:cNvPr>
          <p:cNvCxnSpPr>
            <a:cxnSpLocks/>
          </p:cNvCxnSpPr>
          <p:nvPr/>
        </p:nvCxnSpPr>
        <p:spPr>
          <a:xfrm>
            <a:off x="4753499" y="4074044"/>
            <a:ext cx="35190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abel-CTB">
            <a:extLst>
              <a:ext uri="{FF2B5EF4-FFF2-40B4-BE49-F238E27FC236}">
                <a16:creationId xmlns:a16="http://schemas.microsoft.com/office/drawing/2014/main" id="{4B650002-4457-E9AE-E7E2-E5FD36D991BF}"/>
              </a:ext>
            </a:extLst>
          </p:cNvPr>
          <p:cNvSpPr txBox="1"/>
          <p:nvPr/>
        </p:nvSpPr>
        <p:spPr>
          <a:xfrm rot="3600000">
            <a:off x="5199929" y="3853545"/>
            <a:ext cx="169919" cy="12311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800" dirty="0"/>
              <a:t>B</a:t>
            </a:r>
          </a:p>
        </p:txBody>
      </p:sp>
      <p:sp>
        <p:nvSpPr>
          <p:cNvPr id="40" name="Label-CTA">
            <a:extLst>
              <a:ext uri="{FF2B5EF4-FFF2-40B4-BE49-F238E27FC236}">
                <a16:creationId xmlns:a16="http://schemas.microsoft.com/office/drawing/2014/main" id="{1FCE6B26-FF60-8056-C2DF-246A0C515C55}"/>
              </a:ext>
            </a:extLst>
          </p:cNvPr>
          <p:cNvSpPr txBox="1"/>
          <p:nvPr/>
        </p:nvSpPr>
        <p:spPr>
          <a:xfrm rot="3600000">
            <a:off x="4679819" y="3219846"/>
            <a:ext cx="169919" cy="12311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800" dirty="0"/>
              <a:t>A</a:t>
            </a:r>
          </a:p>
        </p:txBody>
      </p:sp>
      <p:sp>
        <p:nvSpPr>
          <p:cNvPr id="41" name="Label-CTC">
            <a:extLst>
              <a:ext uri="{FF2B5EF4-FFF2-40B4-BE49-F238E27FC236}">
                <a16:creationId xmlns:a16="http://schemas.microsoft.com/office/drawing/2014/main" id="{2FD1595E-F326-C9BF-DA1A-4D306D7C9AF8}"/>
              </a:ext>
            </a:extLst>
          </p:cNvPr>
          <p:cNvSpPr txBox="1"/>
          <p:nvPr/>
        </p:nvSpPr>
        <p:spPr>
          <a:xfrm rot="3600000">
            <a:off x="5789690" y="4438974"/>
            <a:ext cx="169919" cy="1231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buNone/>
            </a:pPr>
            <a:r>
              <a:rPr lang="en-CA" sz="800" dirty="0"/>
              <a:t>C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207B69-0C5E-3FC9-CE34-A6D96120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Current Wiring – CT Pairing</a:t>
            </a:r>
          </a:p>
        </p:txBody>
      </p:sp>
    </p:spTree>
    <p:extLst>
      <p:ext uri="{BB962C8B-B14F-4D97-AF65-F5344CB8AC3E}">
        <p14:creationId xmlns:p14="http://schemas.microsoft.com/office/powerpoint/2010/main" val="1721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9000">
        <p:fade/>
      </p:transition>
    </mc:Choice>
    <mc:Fallback xmlns="">
      <p:transition spd="med" advClick="0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4" grpId="0" animBg="1"/>
      <p:bldP spid="26" grpId="0" animBg="1"/>
      <p:bldP spid="27" grpId="0" animBg="1"/>
      <p:bldP spid="38" grpId="0" animBg="1"/>
      <p:bldP spid="40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8D883-653C-1097-0393-4E3C94313CB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410200" y="1882416"/>
            <a:ext cx="3124200" cy="2259730"/>
          </a:xfrm>
        </p:spPr>
        <p:txBody>
          <a:bodyPr>
            <a:normAutofit/>
          </a:bodyPr>
          <a:lstStyle/>
          <a:p>
            <a:r>
              <a:rPr lang="en-CA" sz="1800" dirty="0"/>
              <a:t>Bus color coding</a:t>
            </a:r>
          </a:p>
          <a:p>
            <a:r>
              <a:rPr lang="en-CA" sz="1800" dirty="0"/>
              <a:t>Wire color coding</a:t>
            </a:r>
          </a:p>
          <a:p>
            <a:r>
              <a:rPr lang="en-CA" sz="1800" dirty="0"/>
              <a:t>Number of wires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6672C-8A74-3D70-9C78-479FAA43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Current Transformers -- Installation</a:t>
            </a:r>
            <a:endParaRPr lang="en-CA" dirty="0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828800" y="2628900"/>
            <a:ext cx="0" cy="2000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421141E-ABD4-DF0C-813D-8677453F14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51016"/>
              </p:ext>
            </p:extLst>
          </p:nvPr>
        </p:nvGraphicFramePr>
        <p:xfrm>
          <a:off x="1143000" y="1276350"/>
          <a:ext cx="4016008" cy="347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897392" imgH="4233284" progId="">
                  <p:embed/>
                </p:oleObj>
              </mc:Choice>
              <mc:Fallback>
                <p:oleObj r:id="rId3" imgW="4897392" imgH="423328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276350"/>
                        <a:ext cx="4016008" cy="3471862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EF58F3-6A65-D579-5E88-9FB8C9BA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 – X2 Common / Grounding</a:t>
            </a:r>
          </a:p>
        </p:txBody>
      </p:sp>
      <p:sp>
        <p:nvSpPr>
          <p:cNvPr id="5" name="White Box">
            <a:extLst>
              <a:ext uri="{FF2B5EF4-FFF2-40B4-BE49-F238E27FC236}">
                <a16:creationId xmlns:a16="http://schemas.microsoft.com/office/drawing/2014/main" id="{BE0B42AF-EF9E-FDCA-9C88-14ED901E8FCA}"/>
              </a:ext>
            </a:extLst>
          </p:cNvPr>
          <p:cNvSpPr/>
          <p:nvPr/>
        </p:nvSpPr>
        <p:spPr>
          <a:xfrm>
            <a:off x="1663745" y="1713044"/>
            <a:ext cx="6096000" cy="3329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3 wire common ground">
            <a:extLst>
              <a:ext uri="{FF2B5EF4-FFF2-40B4-BE49-F238E27FC236}">
                <a16:creationId xmlns:a16="http://schemas.microsoft.com/office/drawing/2014/main" id="{33DE216A-6445-C96E-7E93-2C1A1761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414" b="-1"/>
          <a:stretch/>
        </p:blipFill>
        <p:spPr>
          <a:xfrm>
            <a:off x="1658982" y="1822582"/>
            <a:ext cx="6051826" cy="3339477"/>
          </a:xfrm>
          <a:prstGeom prst="rect">
            <a:avLst/>
          </a:prstGeom>
        </p:spPr>
      </p:pic>
      <p:pic>
        <p:nvPicPr>
          <p:cNvPr id="16" name="6-wires grounded">
            <a:extLst>
              <a:ext uri="{FF2B5EF4-FFF2-40B4-BE49-F238E27FC236}">
                <a16:creationId xmlns:a16="http://schemas.microsoft.com/office/drawing/2014/main" id="{F118B445-A454-006F-3B6C-60DEFF8F1F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595"/>
          <a:stretch/>
        </p:blipFill>
        <p:spPr>
          <a:xfrm>
            <a:off x="1659391" y="1833066"/>
            <a:ext cx="6051600" cy="332948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4ED031E-283F-2C8B-07C0-8237CF862787}"/>
              </a:ext>
            </a:extLst>
          </p:cNvPr>
          <p:cNvGrpSpPr/>
          <p:nvPr/>
        </p:nvGrpSpPr>
        <p:grpSpPr>
          <a:xfrm>
            <a:off x="1674681" y="1806684"/>
            <a:ext cx="6100354" cy="3339352"/>
            <a:chOff x="1679997" y="1801368"/>
            <a:chExt cx="6100354" cy="3339352"/>
          </a:xfrm>
        </p:grpSpPr>
        <p:pic>
          <p:nvPicPr>
            <p:cNvPr id="18" name="4-wires">
              <a:extLst>
                <a:ext uri="{FF2B5EF4-FFF2-40B4-BE49-F238E27FC236}">
                  <a16:creationId xmlns:a16="http://schemas.microsoft.com/office/drawing/2014/main" id="{E0CAE8DD-E6EA-10D4-EBD2-14C28959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33" t="38144" r="-1039" b="269"/>
            <a:stretch/>
          </p:blipFill>
          <p:spPr>
            <a:xfrm>
              <a:off x="1679997" y="1801368"/>
              <a:ext cx="6100354" cy="3339352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02100BD-3333-B3C3-2D3F-92CC251C0CFB}"/>
                </a:ext>
              </a:extLst>
            </p:cNvPr>
            <p:cNvSpPr/>
            <p:nvPr/>
          </p:nvSpPr>
          <p:spPr>
            <a:xfrm>
              <a:off x="5435649" y="263317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1" name="Text Box 2">
            <a:extLst>
              <a:ext uri="{FF2B5EF4-FFF2-40B4-BE49-F238E27FC236}">
                <a16:creationId xmlns:a16="http://schemas.microsoft.com/office/drawing/2014/main" id="{4E42E68A-5F28-77FA-860F-C6EDCBB35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4885"/>
            <a:ext cx="9144000" cy="4062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4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ONLY applicable to 5A CTs / Meters</a:t>
            </a:r>
          </a:p>
        </p:txBody>
      </p:sp>
      <p:pic>
        <p:nvPicPr>
          <p:cNvPr id="24" name="Check">
            <a:extLst>
              <a:ext uri="{FF2B5EF4-FFF2-40B4-BE49-F238E27FC236}">
                <a16:creationId xmlns:a16="http://schemas.microsoft.com/office/drawing/2014/main" id="{ECA94349-7E80-BAA0-96B0-72869B686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362258"/>
            <a:ext cx="2030312" cy="1804722"/>
          </a:xfrm>
          <a:prstGeom prst="rect">
            <a:avLst/>
          </a:prstGeom>
        </p:spPr>
      </p:pic>
      <p:pic>
        <p:nvPicPr>
          <p:cNvPr id="25" name="X">
            <a:extLst>
              <a:ext uri="{FF2B5EF4-FFF2-40B4-BE49-F238E27FC236}">
                <a16:creationId xmlns:a16="http://schemas.microsoft.com/office/drawing/2014/main" id="{CDDC949F-A85F-0826-3BB3-7D9EB7F80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21" y="3639393"/>
            <a:ext cx="1552055" cy="105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6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672C-8A74-3D70-9C78-479FAA43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Current Transformers – Sharing CTs</a:t>
            </a:r>
            <a:endParaRPr lang="en-CA" dirty="0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1828800" y="2628900"/>
            <a:ext cx="0" cy="2000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6F2CD2D-A2FB-E7BA-598B-04FFFC0B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74885"/>
            <a:ext cx="9144000" cy="4062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4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ONLY applicable to 5A CTs / Meters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D064FC-7BF9-3665-30C5-6EE9802CA38E}"/>
              </a:ext>
            </a:extLst>
          </p:cNvPr>
          <p:cNvGrpSpPr/>
          <p:nvPr/>
        </p:nvGrpSpPr>
        <p:grpSpPr>
          <a:xfrm>
            <a:off x="1752601" y="1668084"/>
            <a:ext cx="5486399" cy="3296931"/>
            <a:chOff x="1752601" y="1668084"/>
            <a:chExt cx="5486399" cy="32969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62541B-42DE-8635-007D-D7AB97B15712}"/>
                </a:ext>
              </a:extLst>
            </p:cNvPr>
            <p:cNvSpPr/>
            <p:nvPr/>
          </p:nvSpPr>
          <p:spPr>
            <a:xfrm>
              <a:off x="1752601" y="1668084"/>
              <a:ext cx="5486399" cy="3266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1F4E21-A191-6559-E692-B998DA5F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4711"/>
            <a:stretch/>
          </p:blipFill>
          <p:spPr>
            <a:xfrm>
              <a:off x="1905001" y="1698196"/>
              <a:ext cx="5181599" cy="3266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840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What is Power?</a:t>
            </a:r>
          </a:p>
          <a:p>
            <a:pPr lvl="1">
              <a:lnSpc>
                <a:spcPct val="100000"/>
              </a:lnSpc>
            </a:pPr>
            <a:r>
              <a:rPr lang="en-CA" altLang="en-US" b="1" i="1" u="sng" dirty="0"/>
              <a:t>Power:</a:t>
            </a:r>
            <a:r>
              <a:rPr lang="en-CA" altLang="en-US" dirty="0"/>
              <a:t> the ABILITY to do WORK</a:t>
            </a:r>
          </a:p>
          <a:p>
            <a:pPr lvl="1">
              <a:lnSpc>
                <a:spcPct val="100000"/>
              </a:lnSpc>
            </a:pPr>
            <a:r>
              <a:rPr lang="en-CA" altLang="en-US" dirty="0"/>
              <a:t>It is a product of voltage AND current</a:t>
            </a:r>
          </a:p>
          <a:p>
            <a:pPr lvl="1">
              <a:lnSpc>
                <a:spcPct val="100000"/>
              </a:lnSpc>
            </a:pPr>
            <a:r>
              <a:rPr lang="en-CA" altLang="en-US" dirty="0"/>
              <a:t>P = V * I … (Power = Volts * Amps) … in WATTS</a:t>
            </a:r>
          </a:p>
          <a:p>
            <a:pPr lvl="1">
              <a:lnSpc>
                <a:spcPct val="100000"/>
              </a:lnSpc>
            </a:pPr>
            <a:r>
              <a:rPr lang="en-CA" altLang="en-US" dirty="0"/>
              <a:t>River Analogy: the rate of flow of water</a:t>
            </a:r>
          </a:p>
          <a:p>
            <a:pPr lvl="1"/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EE7EF-BBA0-7021-85BE-2E31B864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Power Theory - Power</a:t>
            </a:r>
          </a:p>
        </p:txBody>
      </p:sp>
      <p:sp>
        <p:nvSpPr>
          <p:cNvPr id="8197" name="Rectangle 13"/>
          <p:cNvSpPr>
            <a:spLocks noChangeArrowheads="1"/>
          </p:cNvSpPr>
          <p:nvPr/>
        </p:nvSpPr>
        <p:spPr bwMode="auto">
          <a:xfrm>
            <a:off x="4953000" y="4743450"/>
            <a:ext cx="25908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latin typeface="Ubuntu Light" panose="020B0304030602030204" pitchFamily="34" charset="0"/>
              </a:rPr>
              <a:t>Wide &amp; Slow</a:t>
            </a:r>
            <a:endParaRPr lang="en-CA" altLang="en-US" sz="1800" dirty="0">
              <a:latin typeface="Ubuntu Light" panose="020B030403060203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–"/>
            </a:pPr>
            <a:endParaRPr lang="en-CA" altLang="en-US" sz="1800" dirty="0">
              <a:latin typeface="Ubuntu Light" panose="020B0304030602030204" pitchFamily="34" charset="0"/>
            </a:endParaRPr>
          </a:p>
        </p:txBody>
      </p:sp>
      <p:sp>
        <p:nvSpPr>
          <p:cNvPr id="8199" name="Rectangle 15"/>
          <p:cNvSpPr>
            <a:spLocks noChangeArrowheads="1"/>
          </p:cNvSpPr>
          <p:nvPr/>
        </p:nvSpPr>
        <p:spPr bwMode="auto">
          <a:xfrm>
            <a:off x="2286000" y="4743450"/>
            <a:ext cx="2362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latin typeface="Ubuntu Light" panose="020B0304030602030204" pitchFamily="34" charset="0"/>
              </a:rPr>
              <a:t>Fast &amp; Narrow</a:t>
            </a:r>
            <a:endParaRPr lang="en-CA" altLang="en-US" sz="1800" dirty="0">
              <a:latin typeface="Ubuntu Light" panose="020B0304030602030204" pitchFamily="34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–"/>
            </a:pPr>
            <a:endParaRPr lang="en-CA" altLang="en-US" sz="1800" dirty="0">
              <a:latin typeface="Ubuntu Light" panose="020B03040306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C194D5-6A2A-3CB2-76A1-1E2739FA8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03" y="3257550"/>
            <a:ext cx="2032897" cy="14378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85E96-FF31-90DA-CEFD-51DBCDD0A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58339"/>
            <a:ext cx="2032897" cy="14484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uiExpand="1" build="p"/>
      <p:bldP spid="8197" grpId="0"/>
      <p:bldP spid="81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CA" altLang="en-US" sz="1800" dirty="0"/>
              <a:t>WattsOn &amp; WattsOn-Mark II must be environmentally protected</a:t>
            </a:r>
          </a:p>
          <a:p>
            <a:r>
              <a:rPr lang="en-CA" altLang="en-US" sz="1800" dirty="0"/>
              <a:t>Rated for non-condensing</a:t>
            </a:r>
          </a:p>
          <a:p>
            <a:r>
              <a:rPr lang="en-CA" altLang="en-US" sz="1800" dirty="0"/>
              <a:t>Ensure proper drainage!</a:t>
            </a:r>
          </a:p>
          <a:p>
            <a:r>
              <a:rPr lang="en-CA" altLang="en-US" sz="1800" dirty="0"/>
              <a:t>Observe how conduits come in!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D59D7-C17A-BB9B-D7F7-583C91C2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Installation Practices – Environmental Protection</a:t>
            </a:r>
            <a:endParaRPr lang="en-CA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9" t="12987" r="29353" b="21106"/>
          <a:stretch/>
        </p:blipFill>
        <p:spPr bwMode="auto">
          <a:xfrm>
            <a:off x="3505200" y="2876549"/>
            <a:ext cx="1876097" cy="20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52244"/>
            <a:ext cx="308486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4" y="2876548"/>
            <a:ext cx="2690586" cy="20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9" name="Rectangle 5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Ensure correct CT type is matched to the meter</a:t>
            </a:r>
          </a:p>
          <a:p>
            <a:r>
              <a:rPr lang="en-CA" altLang="en-US" dirty="0"/>
              <a:t>5A CTs will destroy non 5A meters!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389B4-0BFD-051E-78A2-C84BE617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Installation Practices – CT Type</a:t>
            </a:r>
            <a:endParaRPr lang="en-CA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22379"/>
          <a:stretch/>
        </p:blipFill>
        <p:spPr bwMode="auto">
          <a:xfrm>
            <a:off x="4953000" y="1684304"/>
            <a:ext cx="2514600" cy="32035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9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9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1447800" y="1276350"/>
            <a:ext cx="69342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Ensure proper cabling (shielded, twisted pair)</a:t>
            </a:r>
          </a:p>
          <a:p>
            <a:r>
              <a:rPr lang="en-US" altLang="en-US" sz="1800" dirty="0"/>
              <a:t>Termination Resistors?</a:t>
            </a:r>
          </a:p>
          <a:p>
            <a:r>
              <a:rPr lang="en-US" altLang="en-US" sz="1800" dirty="0"/>
              <a:t>EMI / Surge Protection (</a:t>
            </a:r>
            <a:r>
              <a:rPr lang="en-US" altLang="en-US" sz="1800" dirty="0" err="1"/>
              <a:t>WattsOn</a:t>
            </a:r>
            <a:r>
              <a:rPr lang="en-US" altLang="en-US" sz="1800" dirty="0"/>
              <a:t> vs </a:t>
            </a:r>
            <a:r>
              <a:rPr lang="en-US" altLang="en-US" sz="1800" dirty="0" err="1"/>
              <a:t>WattsOn</a:t>
            </a:r>
            <a:r>
              <a:rPr lang="en-US" altLang="en-US" sz="1800" dirty="0"/>
              <a:t>-Mark II)</a:t>
            </a:r>
          </a:p>
          <a:p>
            <a:r>
              <a:rPr lang="en-US" altLang="en-US" sz="1800" dirty="0"/>
              <a:t>Ensure proper topology</a:t>
            </a:r>
          </a:p>
          <a:p>
            <a:r>
              <a:rPr lang="en-US" altLang="en-US" sz="1800" dirty="0"/>
              <a:t>Ensure proper grounding/shielding</a:t>
            </a:r>
          </a:p>
          <a:p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7F83C-A1BE-FB30-9B68-06CC5286F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Installation Practices – RS-485</a:t>
            </a:r>
            <a:endParaRPr lang="en-CA" dirty="0"/>
          </a:p>
        </p:txBody>
      </p:sp>
      <p:pic>
        <p:nvPicPr>
          <p:cNvPr id="123910" name="Picture 6" descr="Scheme of correct and incorrect RS-485 network top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86150"/>
            <a:ext cx="488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0AAAD0-9B88-4F6B-41D7-294F75EA0C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81567"/>
            <a:ext cx="7467600" cy="780365"/>
          </a:xfrm>
        </p:spPr>
        <p:txBody>
          <a:bodyPr/>
          <a:lstStyle/>
          <a:p>
            <a:r>
              <a:rPr lang="en-CA" dirty="0"/>
              <a:t>Meter Configuration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084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1800" dirty="0"/>
              <a:t>PTs required for voltages &gt; 600/347V</a:t>
            </a:r>
          </a:p>
          <a:p>
            <a:r>
              <a:rPr lang="en-US" altLang="en-US" sz="1800" dirty="0"/>
              <a:t>When PTs are used, must enter PT Ratios for proper scaling</a:t>
            </a:r>
          </a:p>
          <a:p>
            <a:r>
              <a:rPr lang="en-US" altLang="en-US" sz="1800" dirty="0"/>
              <a:t>PT Ratios are used for any quantity involving Voltage (V, W, VA, VAR, Energy)</a:t>
            </a:r>
          </a:p>
          <a:p>
            <a:r>
              <a:rPr lang="en-US" altLang="en-US" sz="1800" dirty="0"/>
              <a:t>May be set in any integer ratios (240:120, 347:120, 600:120, 5:1, </a:t>
            </a:r>
            <a:r>
              <a:rPr lang="en-US" altLang="en-US" sz="1800" dirty="0" err="1"/>
              <a:t>etc</a:t>
            </a:r>
            <a:r>
              <a:rPr lang="en-US" altLang="en-US" sz="1800" dirty="0"/>
              <a:t>).</a:t>
            </a:r>
          </a:p>
          <a:p>
            <a:r>
              <a:rPr lang="en-US" altLang="en-US" sz="1800" dirty="0"/>
              <a:t>WattsOn-Mark II allows to set different PT ratios per channel if desired.</a:t>
            </a:r>
          </a:p>
          <a:p>
            <a:r>
              <a:rPr lang="en-US" altLang="en-US" sz="1800" dirty="0"/>
              <a:t>Default meter setting is 1:1!</a:t>
            </a:r>
          </a:p>
          <a:p>
            <a:endParaRPr lang="en-CA" alt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9F33E-F8C2-5184-57C4-FC9FD899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Meter Configuration – PT Ratios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6132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CA" altLang="en-US" sz="1800" dirty="0"/>
              <a:t>CT Ratios must (always) be entered</a:t>
            </a:r>
          </a:p>
          <a:p>
            <a:r>
              <a:rPr lang="en-CA" altLang="en-US" sz="1800" dirty="0"/>
              <a:t>Display will prompt for CT ratios if not already set</a:t>
            </a:r>
          </a:p>
          <a:p>
            <a:r>
              <a:rPr lang="en-CA" altLang="en-US" sz="1800" dirty="0"/>
              <a:t>Depending on type of CT used, ratio should be considered (5A, mA, mV, RC)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A6FCD-DDE3-96CC-2D12-04CC083E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Meter Configuration – CT Ratios</a:t>
            </a:r>
            <a:endParaRPr lang="en-CA" dirty="0"/>
          </a:p>
        </p:txBody>
      </p:sp>
      <p:graphicFrame>
        <p:nvGraphicFramePr>
          <p:cNvPr id="5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076486"/>
              </p:ext>
            </p:extLst>
          </p:nvPr>
        </p:nvGraphicFramePr>
        <p:xfrm>
          <a:off x="1048200" y="2923543"/>
          <a:ext cx="7200000" cy="987836"/>
        </p:xfrm>
        <a:graphic>
          <a:graphicData uri="http://schemas.openxmlformats.org/drawingml/2006/table">
            <a:tbl>
              <a:tblPr/>
              <a:tblGrid>
                <a:gridCol w="1511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477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Medium" panose="020B0604030602030204" pitchFamily="34" charset="0"/>
                          <a:cs typeface="Arial" charset="0"/>
                        </a:rPr>
                        <a:t>CT Type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Medium" panose="020B0604030602030204" pitchFamily="34" charset="0"/>
                          <a:cs typeface="Arial" charset="0"/>
                        </a:rPr>
                        <a:t>CT Rating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Medium" panose="020B0604030602030204" pitchFamily="34" charset="0"/>
                          <a:cs typeface="Arial" charset="0"/>
                        </a:rPr>
                        <a:t>WattsOn-Mark II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4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5A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800:5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800 : 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184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RC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120mV @ 1000A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1000 : 120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36" y="3086100"/>
            <a:ext cx="3818164" cy="1162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EF3BEC-8A13-6765-2CD7-C77E5E05EC1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ln>
            <a:noFill/>
          </a:ln>
        </p:spPr>
        <p:txBody>
          <a:bodyPr/>
          <a:lstStyle/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Modbus Address (1-15) may be set via DIP switch</a:t>
            </a:r>
          </a:p>
          <a:p>
            <a:pPr lvl="1" eaLnBrk="1" hangingPunct="1"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Higher Modbus Addresses are available through software settings (or display)</a:t>
            </a:r>
          </a:p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LCD is the easiest way to change settings</a:t>
            </a:r>
          </a:p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Modbus/RTU may be configured for: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Baud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Parity 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Stop Bits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Response Delay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157A1-B3CB-DD4D-B50E-CC66CAFA3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Meter Configuration – Modbus/RTU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D4E36A-F73E-A023-0F07-310FE9A87A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276350"/>
            <a:ext cx="8382000" cy="3657600"/>
          </a:xfrm>
        </p:spPr>
        <p:txBody>
          <a:bodyPr/>
          <a:lstStyle/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All configuration can be done via Modbus writes</a:t>
            </a:r>
          </a:p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Modbus Commander</a:t>
            </a:r>
          </a:p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Most configuration can be done via on-board Display (if equipped)</a:t>
            </a:r>
          </a:p>
          <a:p>
            <a:pPr eaLnBrk="1" hangingPunct="1"/>
            <a:r>
              <a:rPr lang="en-CA" altLang="en-US" sz="1800" dirty="0">
                <a:latin typeface="Ubuntu Light" panose="020B0304030602030204" pitchFamily="34" charset="0"/>
              </a:rPr>
              <a:t>Other configuration possibilities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Password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Sliding Window Demand Power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LED Thresholds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Power Factor Sign Mode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Register Map Customization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CT Phase Compensation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sz="1800" dirty="0">
                <a:latin typeface="Ubuntu Light" panose="020B0304030602030204" pitchFamily="34" charset="0"/>
              </a:rPr>
              <a:t>“Compatibility” Mode (</a:t>
            </a:r>
            <a:r>
              <a:rPr lang="en-CA" altLang="en-US" dirty="0"/>
              <a:t>f</a:t>
            </a:r>
            <a:r>
              <a:rPr lang="en-CA" altLang="en-US" sz="1800" dirty="0">
                <a:latin typeface="Ubuntu Light" panose="020B0304030602030204" pitchFamily="34" charset="0"/>
              </a:rPr>
              <a:t>or original </a:t>
            </a:r>
            <a:r>
              <a:rPr lang="en-CA" altLang="en-US" sz="1800" dirty="0" err="1">
                <a:latin typeface="Ubuntu Light" panose="020B0304030602030204" pitchFamily="34" charset="0"/>
              </a:rPr>
              <a:t>WattsOn</a:t>
            </a:r>
            <a:r>
              <a:rPr lang="en-CA" altLang="en-US" sz="1800" dirty="0">
                <a:latin typeface="Ubuntu Light" panose="020B0304030602030204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Char char="–"/>
            </a:pPr>
            <a:r>
              <a:rPr lang="en-CA" altLang="en-US" dirty="0"/>
              <a:t>Advanced Configuration</a:t>
            </a:r>
            <a:endParaRPr lang="en-CA" altLang="en-US" sz="1800" dirty="0">
              <a:latin typeface="Ubuntu Light" panose="020B0304030602030204" pitchFamily="34" charset="0"/>
            </a:endParaRPr>
          </a:p>
          <a:p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4F1481-A75D-B61D-FFAB-00B5F991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Meter Configuration (Other)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Calibri" pitchFamily="34" charset="0"/>
              </a:rPr>
              <a:t>FST used PT Ratio as placeholder for system type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Calibri" pitchFamily="34" charset="0"/>
              </a:rPr>
              <a:t>Only integer registers were read (they did not consider PT/CT Ratios)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Calibri" pitchFamily="34" charset="0"/>
              </a:rPr>
              <a:t>CT Ratios were never entered (they were calculated at the server)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Calibri" pitchFamily="34" charset="0"/>
              </a:rPr>
              <a:t>Application Note 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AN1201</a:t>
            </a:r>
            <a:r>
              <a:rPr lang="en-CA" altLang="en-US" sz="1800" dirty="0">
                <a:solidFill>
                  <a:schemeClr val="bg1"/>
                </a:solidFill>
                <a:latin typeface="Calibri" pitchFamily="34" charset="0"/>
              </a:rPr>
              <a:t> (internal)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D8DF5-3C47-8637-364D-97330E64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Meter Configuration – (Re-commissioning FST)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Can use </a:t>
            </a:r>
            <a:r>
              <a:rPr lang="en-CA" altLang="en-US" sz="1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Acquisuite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 as Modbus TCP – RTU Gateway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Can use Modbus Commander Software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Application Note available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en-CA" altLang="en-US" sz="18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en-CA" altLang="en-US" sz="18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PS: </a:t>
            </a:r>
            <a:r>
              <a:rPr lang="en-CA" altLang="en-US" sz="1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Obvius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 natively supports </a:t>
            </a:r>
            <a:r>
              <a:rPr lang="en-CA" altLang="en-US" sz="1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WattsOn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-Mark II 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46427-A3C9-44A4-8257-EB7DE3009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Meter Configuration – </a:t>
            </a:r>
            <a:r>
              <a:rPr lang="en-CA" altLang="en-US" sz="2000" b="1" i="1" dirty="0" err="1">
                <a:latin typeface="Ubuntu Medium" panose="020B0604030602030204" pitchFamily="34" charset="0"/>
              </a:rPr>
              <a:t>Obvius</a:t>
            </a:r>
            <a:r>
              <a:rPr lang="en-CA" altLang="en-US" sz="2000" b="1" i="1" dirty="0">
                <a:latin typeface="Ubuntu Medium" panose="020B0604030602030204" pitchFamily="34" charset="0"/>
              </a:rPr>
              <a:t> </a:t>
            </a:r>
            <a:r>
              <a:rPr lang="en-CA" altLang="en-US" sz="2000" b="1" i="1" dirty="0" err="1">
                <a:latin typeface="Ubuntu Medium" panose="020B0604030602030204" pitchFamily="34" charset="0"/>
              </a:rPr>
              <a:t>Acquisuite</a:t>
            </a:r>
            <a:r>
              <a:rPr lang="en-CA" altLang="en-US" sz="2000" b="1" i="1" dirty="0">
                <a:latin typeface="Ubuntu Medium" panose="020B0604030602030204" pitchFamily="34" charset="0"/>
              </a:rPr>
              <a:t> (or TCP Gateway)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https://images.sciencedaily.com/2012/11/121112135654_1_9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8"/>
          <a:stretch>
            <a:fillRect/>
          </a:stretch>
        </p:blipFill>
        <p:spPr bwMode="auto">
          <a:xfrm>
            <a:off x="5943600" y="3039247"/>
            <a:ext cx="2895600" cy="19709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What is Energy?</a:t>
            </a:r>
          </a:p>
          <a:p>
            <a:pPr lvl="1"/>
            <a:r>
              <a:rPr lang="en-US" altLang="en-US" b="1" i="1" u="sng" dirty="0"/>
              <a:t>Energy:</a:t>
            </a:r>
            <a:r>
              <a:rPr lang="en-US" altLang="en-US" dirty="0"/>
              <a:t> the amount of POWER delivered over a period of TIME</a:t>
            </a:r>
          </a:p>
          <a:p>
            <a:pPr lvl="1"/>
            <a:r>
              <a:rPr lang="en-US" altLang="en-US" dirty="0"/>
              <a:t>E = P * t (Energy = Power * time) </a:t>
            </a:r>
            <a:r>
              <a:rPr lang="en-US" altLang="en-US" dirty="0">
                <a:sym typeface="Wingdings" panose="05000000000000000000" pitchFamily="2" charset="2"/>
              </a:rPr>
              <a:t> </a:t>
            </a:r>
            <a:r>
              <a:rPr lang="en-US" altLang="en-US" dirty="0" err="1">
                <a:sym typeface="Wingdings" panose="05000000000000000000" pitchFamily="2" charset="2"/>
              </a:rPr>
              <a:t>Wh</a:t>
            </a:r>
            <a:r>
              <a:rPr lang="en-US" altLang="en-US" dirty="0">
                <a:sym typeface="Wingdings" panose="05000000000000000000" pitchFamily="2" charset="2"/>
              </a:rPr>
              <a:t> (kWh)</a:t>
            </a:r>
          </a:p>
          <a:p>
            <a:pPr lvl="1"/>
            <a:r>
              <a:rPr lang="en-US" altLang="en-US" dirty="0"/>
              <a:t>River Analogy: The amount (volume) of water</a:t>
            </a:r>
          </a:p>
          <a:p>
            <a:pPr lvl="1"/>
            <a:r>
              <a:rPr lang="en-US" altLang="en-US" dirty="0"/>
              <a:t>Energy tells us how much POWER was used </a:t>
            </a:r>
            <a:br>
              <a:rPr lang="en-US" altLang="en-US" dirty="0"/>
            </a:br>
            <a:r>
              <a:rPr lang="en-US" altLang="en-US" dirty="0"/>
              <a:t>(or produced!) over a period of time.</a:t>
            </a:r>
          </a:p>
          <a:p>
            <a:pPr lvl="1"/>
            <a:r>
              <a:rPr lang="en-US" altLang="en-US" dirty="0"/>
              <a:t>Example:</a:t>
            </a:r>
          </a:p>
          <a:p>
            <a:pPr lvl="2"/>
            <a:r>
              <a:rPr lang="en-US" altLang="en-US" dirty="0"/>
              <a:t>1kWh = 1000 W for 1 hour </a:t>
            </a:r>
            <a:br>
              <a:rPr lang="en-US" altLang="en-US" dirty="0"/>
            </a:br>
            <a:r>
              <a:rPr lang="en-US" altLang="en-US" dirty="0"/>
              <a:t>                              or </a:t>
            </a:r>
            <a:br>
              <a:rPr lang="en-US" altLang="en-US" dirty="0"/>
            </a:br>
            <a:r>
              <a:rPr lang="en-US" altLang="en-US" dirty="0"/>
              <a:t>               2000 W for 30 minutes</a:t>
            </a:r>
          </a:p>
          <a:p>
            <a:pPr lvl="1"/>
            <a:endParaRPr lang="en-US" altLang="en-US" dirty="0"/>
          </a:p>
          <a:p>
            <a:endParaRPr lang="en-US" altLang="en-US" dirty="0"/>
          </a:p>
          <a:p>
            <a:pPr lvl="1"/>
            <a:endParaRPr lang="en-CA" altLang="en-US" dirty="0"/>
          </a:p>
          <a:p>
            <a:pPr lvl="1"/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77226-3A99-2B1F-BF66-1F795D5B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Power Theory - Energy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Default is DHCP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Current IP Address is shown on display (if equipped!)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IP address may be set using “Finder” within </a:t>
            </a:r>
            <a:r>
              <a:rPr lang="en-CA" altLang="en-US" sz="1800" dirty="0"/>
              <a:t>Modbus Commander</a:t>
            </a:r>
            <a:endParaRPr lang="en-CA" altLang="en-US" sz="1800" dirty="0">
              <a:solidFill>
                <a:schemeClr val="bg1"/>
              </a:solidFill>
              <a:latin typeface="Ubuntu Light" panose="020B030403060203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Tutorial Video Available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75101-7269-A864-DFC9-DCCB671E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Meter Configuration – IP Address (E4 meters)</a:t>
            </a:r>
            <a:endParaRPr lang="en-CA" dirty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32201"/>
            <a:ext cx="2590800" cy="17454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5F7E91-5A11-76CC-FB9D-AE21FFF4C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313770"/>
            <a:ext cx="3581400" cy="27448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912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20E42-75F2-B4B7-7B38-768A5B8BC5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48584"/>
            <a:ext cx="7467600" cy="646331"/>
          </a:xfrm>
        </p:spPr>
        <p:txBody>
          <a:bodyPr/>
          <a:lstStyle/>
          <a:p>
            <a:r>
              <a:rPr lang="en-CA" altLang="en-US" sz="4000" b="1" dirty="0">
                <a:effectLst>
                  <a:outerShdw blurRad="38100" dist="38100" dir="2700000" algn="tl">
                    <a:srgbClr val="808080"/>
                  </a:outerShdw>
                </a:effectLst>
                <a:latin typeface="Ubuntu Medium" panose="020B0604030602030204" pitchFamily="34" charset="0"/>
              </a:rPr>
              <a:t>Troubleshooting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360CB5-E8A6-D776-C6A5-12F3FBA8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Troubleshooting</a:t>
            </a:r>
            <a:endParaRPr lang="en-CA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E1315E3-3407-AF86-FB3F-3CC7E052B1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852104"/>
              </p:ext>
            </p:extLst>
          </p:nvPr>
        </p:nvGraphicFramePr>
        <p:xfrm>
          <a:off x="1524000" y="12001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20E42-75F2-B4B7-7B38-768A5B8BC5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2248584"/>
            <a:ext cx="8839200" cy="646331"/>
          </a:xfrm>
        </p:spPr>
        <p:txBody>
          <a:bodyPr/>
          <a:lstStyle/>
          <a:p>
            <a:r>
              <a:rPr lang="en-CA" dirty="0">
                <a:effectLst>
                  <a:outerShdw blurRad="38100" dist="38100" dir="2700000" algn="tl">
                    <a:srgbClr val="808080"/>
                  </a:outerShdw>
                </a:effectLst>
                <a:latin typeface="Ubuntu Medium" panose="020B0604030602030204" pitchFamily="34" charset="0"/>
              </a:rPr>
              <a:t>Troubleshooting Functionality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51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1) Check STATUS LED</a:t>
            </a:r>
          </a:p>
          <a:p>
            <a:pPr lvl="1"/>
            <a:r>
              <a:rPr lang="en-CA" altLang="en-US" dirty="0"/>
              <a:t>Bi-Color LED (Red / Green)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360CB5-E8A6-D776-C6A5-12F3FBA8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Troubleshooting - Functionality</a:t>
            </a:r>
            <a:endParaRPr lang="en-CA" dirty="0"/>
          </a:p>
        </p:txBody>
      </p:sp>
      <p:graphicFrame>
        <p:nvGraphicFramePr>
          <p:cNvPr id="198872" name="Group 216"/>
          <p:cNvGraphicFramePr>
            <a:graphicFrameLocks noGrp="1"/>
          </p:cNvGraphicFramePr>
          <p:nvPr/>
        </p:nvGraphicFramePr>
        <p:xfrm>
          <a:off x="685800" y="2343150"/>
          <a:ext cx="7772400" cy="2300669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LED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Meaning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Device is operating Normally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Meter is in bootloader mode (likely DIP address set to “zero”)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DIP set to zero (while powered).  Used for debugging purposes (forces 9600bps) -- </a:t>
                      </a:r>
                      <a:r>
                        <a:rPr lang="en-CA" altLang="en-US" sz="1600" b="1" kern="0" dirty="0">
                          <a:solidFill>
                            <a:schemeClr val="bg1"/>
                          </a:solidFill>
                          <a:latin typeface="Ubuntu Light" panose="020B0304030602030204" pitchFamily="34" charset="0"/>
                        </a:rPr>
                        <a:t>“Known Good Configuration”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Hardware Failure</a:t>
                      </a:r>
                      <a:endParaRPr kumimoji="0" lang="en-CA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8632" name="Rectangle 192"/>
          <p:cNvSpPr>
            <a:spLocks noChangeArrowheads="1"/>
          </p:cNvSpPr>
          <p:nvPr/>
        </p:nvSpPr>
        <p:spPr bwMode="auto">
          <a:xfrm>
            <a:off x="838200" y="2928168"/>
            <a:ext cx="21336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3" name="Rectangle 199"/>
          <p:cNvSpPr>
            <a:spLocks noChangeArrowheads="1"/>
          </p:cNvSpPr>
          <p:nvPr/>
        </p:nvSpPr>
        <p:spPr bwMode="auto">
          <a:xfrm>
            <a:off x="838200" y="3385368"/>
            <a:ext cx="3048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4" name="Rectangle 200"/>
          <p:cNvSpPr>
            <a:spLocks noChangeArrowheads="1"/>
          </p:cNvSpPr>
          <p:nvPr/>
        </p:nvSpPr>
        <p:spPr bwMode="auto">
          <a:xfrm>
            <a:off x="1295400" y="3385368"/>
            <a:ext cx="3048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5" name="Rectangle 201"/>
          <p:cNvSpPr>
            <a:spLocks noChangeArrowheads="1"/>
          </p:cNvSpPr>
          <p:nvPr/>
        </p:nvSpPr>
        <p:spPr bwMode="auto">
          <a:xfrm>
            <a:off x="2209800" y="3385368"/>
            <a:ext cx="3048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6" name="Rectangle 202"/>
          <p:cNvSpPr>
            <a:spLocks noChangeArrowheads="1"/>
          </p:cNvSpPr>
          <p:nvPr/>
        </p:nvSpPr>
        <p:spPr bwMode="auto">
          <a:xfrm>
            <a:off x="2667000" y="3385368"/>
            <a:ext cx="3048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7" name="Rectangle 203"/>
          <p:cNvSpPr>
            <a:spLocks noChangeArrowheads="1"/>
          </p:cNvSpPr>
          <p:nvPr/>
        </p:nvSpPr>
        <p:spPr bwMode="auto">
          <a:xfrm>
            <a:off x="838200" y="3842568"/>
            <a:ext cx="5334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8" name="Rectangle 204"/>
          <p:cNvSpPr>
            <a:spLocks noChangeArrowheads="1"/>
          </p:cNvSpPr>
          <p:nvPr/>
        </p:nvSpPr>
        <p:spPr bwMode="auto">
          <a:xfrm>
            <a:off x="1371600" y="3842568"/>
            <a:ext cx="5334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39" name="Rectangle 207"/>
          <p:cNvSpPr>
            <a:spLocks noChangeArrowheads="1"/>
          </p:cNvSpPr>
          <p:nvPr/>
        </p:nvSpPr>
        <p:spPr bwMode="auto">
          <a:xfrm>
            <a:off x="1905000" y="3842568"/>
            <a:ext cx="5334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40" name="Rectangle 209"/>
          <p:cNvSpPr>
            <a:spLocks noChangeArrowheads="1"/>
          </p:cNvSpPr>
          <p:nvPr/>
        </p:nvSpPr>
        <p:spPr bwMode="auto">
          <a:xfrm>
            <a:off x="2438400" y="3842568"/>
            <a:ext cx="5334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41" name="Rectangle 214"/>
          <p:cNvSpPr>
            <a:spLocks noChangeArrowheads="1"/>
          </p:cNvSpPr>
          <p:nvPr/>
        </p:nvSpPr>
        <p:spPr bwMode="auto">
          <a:xfrm>
            <a:off x="838200" y="4299768"/>
            <a:ext cx="7620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68642" name="Rectangle 215"/>
          <p:cNvSpPr>
            <a:spLocks noChangeArrowheads="1"/>
          </p:cNvSpPr>
          <p:nvPr/>
        </p:nvSpPr>
        <p:spPr bwMode="auto">
          <a:xfrm>
            <a:off x="2209800" y="4299768"/>
            <a:ext cx="7620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0" y="1428750"/>
            <a:ext cx="2677576" cy="751716"/>
            <a:chOff x="5334000" y="1428750"/>
            <a:chExt cx="2677576" cy="751716"/>
          </a:xfrm>
        </p:grpSpPr>
        <p:pic>
          <p:nvPicPr>
            <p:cNvPr id="68643" name="Picture 217" descr="WattsOn-Mark II - Col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3" t="14238" r="51544" b="75905"/>
            <a:stretch>
              <a:fillRect/>
            </a:stretch>
          </p:blipFill>
          <p:spPr bwMode="auto">
            <a:xfrm>
              <a:off x="5334000" y="1428750"/>
              <a:ext cx="2677576" cy="7517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6807145" y="1451357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800" dirty="0">
                  <a:latin typeface="Ubuntu Light" panose="020B0304030602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84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Modbus LED</a:t>
            </a:r>
          </a:p>
          <a:p>
            <a:pPr lvl="1"/>
            <a:r>
              <a:rPr lang="en-CA" altLang="en-US" dirty="0"/>
              <a:t>Bi-Color LED (Red / Green)</a:t>
            </a:r>
          </a:p>
          <a:p>
            <a:pPr lvl="1"/>
            <a:endParaRPr lang="en-CA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AE6D8-1239-6DB8-9372-71B6507E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- Communications</a:t>
            </a:r>
            <a:endParaRPr lang="en-CA" dirty="0"/>
          </a:p>
        </p:txBody>
      </p:sp>
      <p:graphicFrame>
        <p:nvGraphicFramePr>
          <p:cNvPr id="238597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083870"/>
              </p:ext>
            </p:extLst>
          </p:nvPr>
        </p:nvGraphicFramePr>
        <p:xfrm>
          <a:off x="685800" y="2343150"/>
          <a:ext cx="7772400" cy="183223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LED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Meaning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Query Received / Response Sent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Query Received (No Response)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962923"/>
                  </a:ext>
                </a:extLst>
              </a:tr>
            </a:tbl>
          </a:graphicData>
        </a:graphic>
      </p:graphicFrame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838200" y="3848955"/>
            <a:ext cx="21336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9" name="Group 8"/>
          <p:cNvGrpSpPr/>
          <p:nvPr/>
        </p:nvGrpSpPr>
        <p:grpSpPr>
          <a:xfrm>
            <a:off x="5334000" y="1428750"/>
            <a:ext cx="2677576" cy="751716"/>
            <a:chOff x="5334000" y="1428750"/>
            <a:chExt cx="2677576" cy="751716"/>
          </a:xfrm>
        </p:grpSpPr>
        <p:pic>
          <p:nvPicPr>
            <p:cNvPr id="11" name="Picture 217" descr="WattsOn-Mark II - Col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3" t="14238" r="51544" b="75905"/>
            <a:stretch>
              <a:fillRect/>
            </a:stretch>
          </p:blipFill>
          <p:spPr bwMode="auto">
            <a:xfrm>
              <a:off x="5334000" y="1428750"/>
              <a:ext cx="2677576" cy="7517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6807145" y="1451357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800" dirty="0">
                  <a:latin typeface="+mn-lt"/>
                </a:rPr>
                <a:t>A</a:t>
              </a:r>
            </a:p>
          </p:txBody>
        </p:sp>
      </p:grpSp>
      <p:sp>
        <p:nvSpPr>
          <p:cNvPr id="4" name="Rectangle 204">
            <a:extLst>
              <a:ext uri="{FF2B5EF4-FFF2-40B4-BE49-F238E27FC236}">
                <a16:creationId xmlns:a16="http://schemas.microsoft.com/office/drawing/2014/main" id="{AC34E3D5-9A9D-4EE2-7035-41864C089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52750"/>
            <a:ext cx="3048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5" name="Rectangle 207">
            <a:extLst>
              <a:ext uri="{FF2B5EF4-FFF2-40B4-BE49-F238E27FC236}">
                <a16:creationId xmlns:a16="http://schemas.microsoft.com/office/drawing/2014/main" id="{83E5575E-1557-8829-CF94-E352179D6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952296"/>
            <a:ext cx="5334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7" name="Rectangle 204">
            <a:extLst>
              <a:ext uri="{FF2B5EF4-FFF2-40B4-BE49-F238E27FC236}">
                <a16:creationId xmlns:a16="http://schemas.microsoft.com/office/drawing/2014/main" id="{52ABEEF9-D1FE-0FED-D581-434428ACF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953204"/>
            <a:ext cx="3048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8" name="Rectangle 207">
            <a:extLst>
              <a:ext uri="{FF2B5EF4-FFF2-40B4-BE49-F238E27FC236}">
                <a16:creationId xmlns:a16="http://schemas.microsoft.com/office/drawing/2014/main" id="{481AE30F-F099-0F70-5E81-B37F18FAE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952750"/>
            <a:ext cx="533400" cy="1800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10" name="Rectangle 204">
            <a:extLst>
              <a:ext uri="{FF2B5EF4-FFF2-40B4-BE49-F238E27FC236}">
                <a16:creationId xmlns:a16="http://schemas.microsoft.com/office/drawing/2014/main" id="{089F6A77-3173-6C2F-C323-5EE9DC14B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81896"/>
            <a:ext cx="3048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13" name="Rectangle 204">
            <a:extLst>
              <a:ext uri="{FF2B5EF4-FFF2-40B4-BE49-F238E27FC236}">
                <a16:creationId xmlns:a16="http://schemas.microsoft.com/office/drawing/2014/main" id="{41805C5E-4F0D-BEBC-2E52-1FA98AD7F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382350"/>
            <a:ext cx="304800" cy="1800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Confirmation resistance across Modbus/RTU ports:</a:t>
            </a:r>
          </a:p>
          <a:p>
            <a:r>
              <a:rPr lang="en-CA" altLang="en-US" dirty="0"/>
              <a:t>D+ to D-</a:t>
            </a:r>
          </a:p>
          <a:p>
            <a:r>
              <a:rPr lang="en-CA" altLang="en-US" dirty="0"/>
              <a:t>D+ to G</a:t>
            </a:r>
          </a:p>
          <a:p>
            <a:r>
              <a:rPr lang="en-CA" altLang="en-US" dirty="0"/>
              <a:t>D- to G</a:t>
            </a:r>
          </a:p>
          <a:p>
            <a:r>
              <a:rPr lang="en-CA" altLang="en-US" dirty="0"/>
              <a:t>&gt; 100k</a:t>
            </a:r>
            <a:r>
              <a:rPr lang="el-GR" altLang="en-US" dirty="0"/>
              <a:t>Ω</a:t>
            </a:r>
            <a:endParaRPr lang="en-CA" altLang="en-US" dirty="0"/>
          </a:p>
          <a:p>
            <a:endParaRPr lang="en-CA" altLang="en-US" dirty="0"/>
          </a:p>
          <a:p>
            <a:pPr lvl="1"/>
            <a:endParaRPr lang="en-CA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6A21E-7F44-B744-67E0-9C755182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Modbus/RTU Communications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1" t="12514" b="32241"/>
          <a:stretch/>
        </p:blipFill>
        <p:spPr>
          <a:xfrm>
            <a:off x="5608234" y="2876550"/>
            <a:ext cx="2468965" cy="19099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3810000" y="2343150"/>
            <a:ext cx="35814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124200" y="2266950"/>
            <a:ext cx="4953000" cy="76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C08AC3C-B203-3D84-0A24-D8C89CCB4D63}"/>
              </a:ext>
            </a:extLst>
          </p:cNvPr>
          <p:cNvCxnSpPr>
            <a:cxnSpLocks/>
          </p:cNvCxnSpPr>
          <p:nvPr/>
        </p:nvCxnSpPr>
        <p:spPr>
          <a:xfrm>
            <a:off x="3775632" y="2114550"/>
            <a:ext cx="3798048" cy="990600"/>
          </a:xfrm>
          <a:prstGeom prst="bentConnector3">
            <a:avLst>
              <a:gd name="adj1" fmla="val 995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27CEA3A-6009-8EAB-593F-DE2DE1C3B1EA}"/>
              </a:ext>
            </a:extLst>
          </p:cNvPr>
          <p:cNvCxnSpPr>
            <a:cxnSpLocks/>
          </p:cNvCxnSpPr>
          <p:nvPr/>
        </p:nvCxnSpPr>
        <p:spPr>
          <a:xfrm>
            <a:off x="3739776" y="2531550"/>
            <a:ext cx="3693456" cy="573600"/>
          </a:xfrm>
          <a:prstGeom prst="bentConnector3">
            <a:avLst>
              <a:gd name="adj1" fmla="val 99676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"/>
          <a:stretch/>
        </p:blipFill>
        <p:spPr>
          <a:xfrm>
            <a:off x="2655048" y="1809749"/>
            <a:ext cx="2854575" cy="289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3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0.01701 2.59259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3827E-7 L 0.01406 4.93827E-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447800" y="3301484"/>
            <a:ext cx="269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latin typeface="Ubuntu Medium" panose="020B060403060203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47800" y="3301484"/>
            <a:ext cx="2696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1800">
              <a:latin typeface="Ubuntu Medium" panose="020B060403060203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23900" y="2571750"/>
            <a:ext cx="6743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990600" indent="-5334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371600" indent="-4572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7526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2098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FontTx/>
              <a:buNone/>
            </a:pPr>
            <a:endParaRPr lang="en-CA" altLang="en-US" sz="1800" dirty="0">
              <a:latin typeface="Ubuntu Medium" panose="020B0604030602030204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23900" y="1581150"/>
            <a:ext cx="67437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990600" indent="-5334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371600" indent="-4572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7526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2098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endParaRPr lang="en-CA" altLang="en-US" sz="1800" dirty="0">
              <a:latin typeface="Ubuntu Medium" panose="020B06040306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591F-2384-6B9E-C530-B8C944CB8F7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276350"/>
            <a:ext cx="8382000" cy="3276600"/>
          </a:xfrm>
        </p:spPr>
        <p:txBody>
          <a:bodyPr>
            <a:normAutofit/>
          </a:bodyPr>
          <a:lstStyle/>
          <a:p>
            <a:r>
              <a:rPr lang="en-CA" altLang="en-US" sz="1800" dirty="0"/>
              <a:t>Use Display to view settings!</a:t>
            </a:r>
          </a:p>
          <a:p>
            <a:endParaRPr lang="en-CA" altLang="en-US" sz="1800" dirty="0"/>
          </a:p>
          <a:p>
            <a:pPr marL="0" indent="0">
              <a:buNone/>
            </a:pPr>
            <a:r>
              <a:rPr lang="en-CA" altLang="en-US" sz="1800" i="1" u="sng" dirty="0"/>
              <a:t>“Known Good Configuration”</a:t>
            </a:r>
          </a:p>
          <a:p>
            <a:r>
              <a:rPr lang="en-CA" altLang="en-US" sz="1800" dirty="0"/>
              <a:t>Set DIP switch to “0” without powering off the meter</a:t>
            </a:r>
          </a:p>
          <a:p>
            <a:r>
              <a:rPr lang="en-CA" altLang="en-US" sz="1800" dirty="0"/>
              <a:t>Serial settings are then fixed at 9600bps, N, 8, 1</a:t>
            </a:r>
          </a:p>
          <a:p>
            <a:r>
              <a:rPr lang="en-CA" altLang="en-US" sz="1800" dirty="0"/>
              <a:t>Meter will reply on ANY address</a:t>
            </a:r>
          </a:p>
          <a:p>
            <a:r>
              <a:rPr lang="en-CA" altLang="en-US" sz="1800" dirty="0"/>
              <a:t>Can read “Configuration” to view configured parameters</a:t>
            </a:r>
          </a:p>
          <a:p>
            <a:endParaRPr lang="en-CA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72AE3-36FC-B9D4-05DC-13BFACA0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RS-485 (Modbus /RTU) Settings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9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600" y="4703963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https://support.elkor.net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4C249E-7771-B03F-05FE-D2FEEDE5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Troubleshooting – Display </a:t>
            </a:r>
            <a:r>
              <a:rPr lang="en-CA" altLang="en-US" sz="2000" b="1" i="1" dirty="0" err="1">
                <a:latin typeface="Ubuntu Medium" panose="020B0604030602030204" pitchFamily="34" charset="0"/>
              </a:rPr>
              <a:t>Bootlooping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3F38E-C7DF-091F-D29D-46ED06091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4572000" cy="194310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14BD4CF1-AC76-806B-6FB7-CFABE33D9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28" y="4055550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Firmware Update</a:t>
            </a:r>
          </a:p>
        </p:txBody>
      </p:sp>
    </p:spTree>
    <p:extLst>
      <p:ext uri="{BB962C8B-B14F-4D97-AF65-F5344CB8AC3E}">
        <p14:creationId xmlns:p14="http://schemas.microsoft.com/office/powerpoint/2010/main" val="40989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A20E42-75F2-B4B7-7B38-768A5B8BC5D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2248584"/>
            <a:ext cx="8839200" cy="646331"/>
          </a:xfrm>
        </p:spPr>
        <p:txBody>
          <a:bodyPr/>
          <a:lstStyle/>
          <a:p>
            <a:r>
              <a:rPr lang="en-CA" dirty="0">
                <a:effectLst>
                  <a:outerShdw blurRad="38100" dist="38100" dir="2700000" algn="tl">
                    <a:srgbClr val="808080"/>
                  </a:outerShdw>
                </a:effectLst>
                <a:latin typeface="Ubuntu Medium" panose="020B0604030602030204" pitchFamily="34" charset="0"/>
              </a:rPr>
              <a:t>Troubleshooting Measurements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93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0" name="Rectangle 2"/>
              <p:cNvSpPr>
                <a:spLocks noGrp="1" noChangeArrowheads="1"/>
              </p:cNvSpPr>
              <p:nvPr>
                <p:ph sz="quarter" idx="11"/>
              </p:nvPr>
            </p:nvSpPr>
            <p:spPr bwMode="auto">
              <a:xfrm>
                <a:off x="457200" y="1276350"/>
                <a:ext cx="8382000" cy="3276600"/>
              </a:xfr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dirty="0"/>
                  <a:t>The relationship between: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altLang="en-US" b="1" dirty="0"/>
                  <a:t>REAL power (kW)</a:t>
                </a:r>
                <a:r>
                  <a:rPr lang="en-US" altLang="en-US" dirty="0"/>
                  <a:t> – Does actual work (+/-)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b="1" dirty="0"/>
                  <a:t>REACTIVE power (</a:t>
                </a:r>
                <a:r>
                  <a:rPr lang="en-US" altLang="en-US" b="1" dirty="0" err="1"/>
                  <a:t>kVAR</a:t>
                </a:r>
                <a:r>
                  <a:rPr lang="en-US" altLang="en-US" b="1" dirty="0"/>
                  <a:t>)</a:t>
                </a:r>
                <a:r>
                  <a:rPr lang="en-US" altLang="en-US" dirty="0"/>
                  <a:t> –moves back and forth</a:t>
                </a:r>
                <a:br>
                  <a:rPr lang="en-US" altLang="en-US" dirty="0"/>
                </a:br>
                <a:r>
                  <a:rPr lang="en-US" altLang="en-US" dirty="0"/>
                  <a:t>but does no actual work (+/-)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en-US" b="1" dirty="0"/>
                  <a:t>APPARENT power (kVA) </a:t>
                </a:r>
                <a:r>
                  <a:rPr lang="en-US" altLang="en-US" dirty="0"/>
                  <a:t>– Total Power </a:t>
                </a:r>
                <a:br>
                  <a:rPr lang="en-US" altLang="en-US" dirty="0"/>
                </a:br>
                <a:r>
                  <a:rPr lang="en-US" altLang="en-US" dirty="0"/>
                  <a:t>in the circuit, combining</a:t>
                </a:r>
                <a:br>
                  <a:rPr lang="en-US" altLang="en-US" dirty="0"/>
                </a:br>
                <a:r>
                  <a:rPr lang="en-US" altLang="en-US" dirty="0"/>
                  <a:t>Real &amp; Reactive Power</a:t>
                </a:r>
                <a:br>
                  <a:rPr lang="en-US" altLang="en-US" dirty="0"/>
                </a:br>
                <a:r>
                  <a:rPr lang="en-US" altLang="en-US" dirty="0"/>
                  <a:t>(no sign)</a:t>
                </a:r>
              </a:p>
              <a:p>
                <a:pPr lvl="1"/>
                <a:endParaRPr lang="en-US" alt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𝑉𝐴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𝑉𝐴</m:t>
                            </m:r>
                          </m:e>
                          <m:sup>
                            <m:r>
                              <a:rPr lang="en-US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CA" altLang="en-US" dirty="0"/>
                          <m:t> </m:t>
                        </m:r>
                      </m:e>
                    </m:rad>
                  </m:oMath>
                </a14:m>
                <a:endParaRPr lang="en-CA" altLang="en-US" dirty="0"/>
              </a:p>
            </p:txBody>
          </p:sp>
        </mc:Choice>
        <mc:Fallback xmlns="">
          <p:sp>
            <p:nvSpPr>
              <p:cNvPr id="17410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 bwMode="auto">
              <a:xfrm>
                <a:off x="457200" y="1276350"/>
                <a:ext cx="8382000" cy="3276600"/>
              </a:xfrm>
              <a:blipFill>
                <a:blip r:embed="rId3"/>
                <a:stretch>
                  <a:fillRect l="-50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AC916357-BEBA-2119-9472-BB7C8A95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Power Triangle</a:t>
            </a:r>
            <a:endParaRPr lang="en-CA" dirty="0"/>
          </a:p>
        </p:txBody>
      </p:sp>
      <p:grpSp>
        <p:nvGrpSpPr>
          <p:cNvPr id="2" name="Group 1"/>
          <p:cNvGrpSpPr/>
          <p:nvPr/>
        </p:nvGrpSpPr>
        <p:grpSpPr>
          <a:xfrm>
            <a:off x="3124200" y="1581150"/>
            <a:ext cx="5410198" cy="3047229"/>
            <a:chOff x="3733802" y="1303884"/>
            <a:chExt cx="6095998" cy="3477666"/>
          </a:xfrm>
        </p:grpSpPr>
        <p:sp>
          <p:nvSpPr>
            <p:cNvPr id="17413" name="AutoShape 5"/>
            <p:cNvSpPr>
              <a:spLocks noChangeArrowheads="1"/>
            </p:cNvSpPr>
            <p:nvPr/>
          </p:nvSpPr>
          <p:spPr bwMode="auto">
            <a:xfrm flipH="1">
              <a:off x="3733802" y="1303884"/>
              <a:ext cx="6095998" cy="34776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17414" name="Picture 6" descr="http://www.oru.com/images/content_images/reactivepowernew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190750"/>
              <a:ext cx="4119838" cy="248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41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447800" y="3347511"/>
            <a:ext cx="31290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CA" altLang="en-US" dirty="0"/>
              <a:t>1) Check VOLTAGE</a:t>
            </a:r>
          </a:p>
          <a:p>
            <a:pPr lvl="1"/>
            <a:r>
              <a:rPr lang="en-CA" altLang="en-US" dirty="0"/>
              <a:t>Per phase, Green Color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3AEA9-8D71-1296-5CF8-F8E389A8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Measurement Troubleshooting - Voltage</a:t>
            </a:r>
            <a:endParaRPr lang="en-CA" dirty="0"/>
          </a:p>
        </p:txBody>
      </p:sp>
      <p:graphicFrame>
        <p:nvGraphicFramePr>
          <p:cNvPr id="20176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45473"/>
              </p:ext>
            </p:extLst>
          </p:nvPr>
        </p:nvGraphicFramePr>
        <p:xfrm>
          <a:off x="685800" y="2343150"/>
          <a:ext cx="7772400" cy="1371600"/>
        </p:xfrm>
        <a:graphic>
          <a:graphicData uri="http://schemas.openxmlformats.org/drawingml/2006/table">
            <a:tbl>
              <a:tblPr/>
              <a:tblGrid>
                <a:gridCol w="262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LED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Meaning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Voltage (&gt; 5VAC) detected in phase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No Voltage Detected in Phase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0675" name="Rectangle 25"/>
          <p:cNvSpPr>
            <a:spLocks noChangeArrowheads="1"/>
          </p:cNvSpPr>
          <p:nvPr/>
        </p:nvSpPr>
        <p:spPr bwMode="auto">
          <a:xfrm>
            <a:off x="838200" y="2890311"/>
            <a:ext cx="22860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76" name="Rectangle 36"/>
          <p:cNvSpPr>
            <a:spLocks noChangeArrowheads="1"/>
          </p:cNvSpPr>
          <p:nvPr/>
        </p:nvSpPr>
        <p:spPr bwMode="auto">
          <a:xfrm>
            <a:off x="838200" y="3347511"/>
            <a:ext cx="2286000" cy="228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5334000" y="1428750"/>
            <a:ext cx="2677576" cy="751716"/>
            <a:chOff x="5334000" y="1428750"/>
            <a:chExt cx="2677576" cy="751716"/>
          </a:xfrm>
        </p:grpSpPr>
        <p:pic>
          <p:nvPicPr>
            <p:cNvPr id="11" name="Picture 217" descr="WattsOn-Mark II - Col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3" t="14238" r="51544" b="75905"/>
            <a:stretch>
              <a:fillRect/>
            </a:stretch>
          </p:blipFill>
          <p:spPr bwMode="auto">
            <a:xfrm>
              <a:off x="5334000" y="1428750"/>
              <a:ext cx="2677576" cy="7517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6807145" y="1451357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800" dirty="0">
                  <a:latin typeface="+mn-lt"/>
                </a:rPr>
                <a:t>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W2">
            <a:extLst>
              <a:ext uri="{FF2B5EF4-FFF2-40B4-BE49-F238E27FC236}">
                <a16:creationId xmlns:a16="http://schemas.microsoft.com/office/drawing/2014/main" id="{E73881EC-7700-6B4F-DB47-DEA950108EA0}"/>
              </a:ext>
            </a:extLst>
          </p:cNvPr>
          <p:cNvGrpSpPr/>
          <p:nvPr/>
        </p:nvGrpSpPr>
        <p:grpSpPr>
          <a:xfrm>
            <a:off x="0" y="1087950"/>
            <a:ext cx="3224622" cy="2736780"/>
            <a:chOff x="2552700" y="1201536"/>
            <a:chExt cx="4038600" cy="34276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07CF5DE-9F92-1E38-1B36-A1A62A041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75"/>
            <a:stretch/>
          </p:blipFill>
          <p:spPr>
            <a:xfrm>
              <a:off x="2552700" y="1201536"/>
              <a:ext cx="4038600" cy="342761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C3C98F-E63C-701F-3B16-683B3DD26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550" y="2548409"/>
              <a:ext cx="1162050" cy="353667"/>
            </a:xfrm>
            <a:prstGeom prst="rect">
              <a:avLst/>
            </a:prstGeom>
          </p:spPr>
        </p:pic>
      </p:grpSp>
      <p:pic>
        <p:nvPicPr>
          <p:cNvPr id="41" name="Dummy" hidden="1">
            <a:extLst>
              <a:ext uri="{FF2B5EF4-FFF2-40B4-BE49-F238E27FC236}">
                <a16:creationId xmlns:a16="http://schemas.microsoft.com/office/drawing/2014/main" id="{DB061778-B1AE-FE3B-E3BE-D93758C1EA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5"/>
          <a:stretch/>
        </p:blipFill>
        <p:spPr>
          <a:xfrm>
            <a:off x="624152" y="1163333"/>
            <a:ext cx="3096000" cy="2627617"/>
          </a:xfrm>
          <a:prstGeom prst="rect">
            <a:avLst/>
          </a:prstGeom>
        </p:spPr>
      </p:pic>
      <p:pic>
        <p:nvPicPr>
          <p:cNvPr id="34" name="Multimeter">
            <a:extLst>
              <a:ext uri="{FF2B5EF4-FFF2-40B4-BE49-F238E27FC236}">
                <a16:creationId xmlns:a16="http://schemas.microsoft.com/office/drawing/2014/main" id="{29DD502C-1C10-5D19-E5AD-0A82E298F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2393" y="1383867"/>
            <a:ext cx="1596807" cy="2143083"/>
          </a:xfrm>
          <a:prstGeom prst="rect">
            <a:avLst/>
          </a:prstGeom>
        </p:spPr>
      </p:pic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4A7C89B8-EB20-647F-42B4-58702068596E}"/>
              </a:ext>
            </a:extLst>
          </p:cNvPr>
          <p:cNvCxnSpPr>
            <a:cxnSpLocks/>
          </p:cNvCxnSpPr>
          <p:nvPr/>
        </p:nvCxnSpPr>
        <p:spPr>
          <a:xfrm flipV="1">
            <a:off x="1295400" y="3312149"/>
            <a:ext cx="2844098" cy="1509602"/>
          </a:xfrm>
          <a:prstGeom prst="bentConnector3">
            <a:avLst>
              <a:gd name="adj1" fmla="val 99594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Isosceles Triangle 44" hidden="1">
            <a:extLst>
              <a:ext uri="{FF2B5EF4-FFF2-40B4-BE49-F238E27FC236}">
                <a16:creationId xmlns:a16="http://schemas.microsoft.com/office/drawing/2014/main" id="{97317D9D-CC4B-3746-6D96-104DE8B92237}"/>
              </a:ext>
            </a:extLst>
          </p:cNvPr>
          <p:cNvSpPr/>
          <p:nvPr/>
        </p:nvSpPr>
        <p:spPr>
          <a:xfrm rot="10800000">
            <a:off x="5140875" y="3205204"/>
            <a:ext cx="457200" cy="761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Isosceles Triangle 45" hidden="1">
            <a:extLst>
              <a:ext uri="{FF2B5EF4-FFF2-40B4-BE49-F238E27FC236}">
                <a16:creationId xmlns:a16="http://schemas.microsoft.com/office/drawing/2014/main" id="{877C4CC8-69E2-165E-6AC0-DCC30C0599FC}"/>
              </a:ext>
            </a:extLst>
          </p:cNvPr>
          <p:cNvSpPr/>
          <p:nvPr/>
        </p:nvSpPr>
        <p:spPr>
          <a:xfrm rot="10800000">
            <a:off x="5652408" y="3197852"/>
            <a:ext cx="457200" cy="761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2F9FE4-2746-9D55-7A79-212711BD56C1}"/>
              </a:ext>
            </a:extLst>
          </p:cNvPr>
          <p:cNvGrpSpPr/>
          <p:nvPr/>
        </p:nvGrpSpPr>
        <p:grpSpPr>
          <a:xfrm>
            <a:off x="386158" y="3526950"/>
            <a:ext cx="3066200" cy="1523400"/>
            <a:chOff x="985959" y="3486750"/>
            <a:chExt cx="3066200" cy="1523400"/>
          </a:xfrm>
        </p:grpSpPr>
        <p:pic>
          <p:nvPicPr>
            <p:cNvPr id="36" name="Red">
              <a:extLst>
                <a:ext uri="{FF2B5EF4-FFF2-40B4-BE49-F238E27FC236}">
                  <a16:creationId xmlns:a16="http://schemas.microsoft.com/office/drawing/2014/main" id="{2CF30AC4-36AC-96D3-0E03-276BB2838565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5959" y="3486750"/>
              <a:ext cx="108000" cy="1080000"/>
            </a:xfrm>
            <a:prstGeom prst="rect">
              <a:avLst/>
            </a:prstGeom>
          </p:spPr>
        </p:pic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8D1E1E1E-3D9A-0CD5-F92D-3E3C1809F239}"/>
                </a:ext>
              </a:extLst>
            </p:cNvPr>
            <p:cNvCxnSpPr>
              <a:stCxn id="36" idx="2"/>
            </p:cNvCxnSpPr>
            <p:nvPr/>
          </p:nvCxnSpPr>
          <p:spPr>
            <a:xfrm rot="16200000" flipH="1">
              <a:off x="2324359" y="3282349"/>
              <a:ext cx="443400" cy="3012201"/>
            </a:xfrm>
            <a:prstGeom prst="bentConnector2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717922B1-EB6A-0DA4-7A3D-D2901764069E}"/>
              </a:ext>
            </a:extLst>
          </p:cNvPr>
          <p:cNvCxnSpPr>
            <a:cxnSpLocks/>
          </p:cNvCxnSpPr>
          <p:nvPr/>
        </p:nvCxnSpPr>
        <p:spPr>
          <a:xfrm rot="5400000">
            <a:off x="2847498" y="3471897"/>
            <a:ext cx="1738201" cy="1406005"/>
          </a:xfrm>
          <a:prstGeom prst="bentConnector3">
            <a:avLst>
              <a:gd name="adj1" fmla="val 10041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A214563-05E8-C0D8-F4B9-E08472E62865}"/>
              </a:ext>
            </a:extLst>
          </p:cNvPr>
          <p:cNvGrpSpPr/>
          <p:nvPr/>
        </p:nvGrpSpPr>
        <p:grpSpPr>
          <a:xfrm>
            <a:off x="1181297" y="3526950"/>
            <a:ext cx="1832296" cy="1294800"/>
            <a:chOff x="2249168" y="3486750"/>
            <a:chExt cx="1832296" cy="1294800"/>
          </a:xfrm>
        </p:grpSpPr>
        <p:pic>
          <p:nvPicPr>
            <p:cNvPr id="38" name="Black">
              <a:extLst>
                <a:ext uri="{FF2B5EF4-FFF2-40B4-BE49-F238E27FC236}">
                  <a16:creationId xmlns:a16="http://schemas.microsoft.com/office/drawing/2014/main" id="{6E251F4A-CDBD-0E78-5402-6D05B11B1B66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249168" y="3486750"/>
              <a:ext cx="108000" cy="1080000"/>
            </a:xfrm>
            <a:prstGeom prst="rect">
              <a:avLst/>
            </a:prstGeom>
          </p:spPr>
        </p:pic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B3FE9F10-1448-D01B-78F1-8A438749A312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 rot="10800000">
              <a:off x="2303169" y="4566750"/>
              <a:ext cx="1778295" cy="214800"/>
            </a:xfrm>
            <a:prstGeom prst="bentConnector2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Measure A">
            <a:extLst>
              <a:ext uri="{FF2B5EF4-FFF2-40B4-BE49-F238E27FC236}">
                <a16:creationId xmlns:a16="http://schemas.microsoft.com/office/drawing/2014/main" id="{05BEF4FE-0453-7530-BF65-E47AD8CC05A6}"/>
              </a:ext>
            </a:extLst>
          </p:cNvPr>
          <p:cNvSpPr txBox="1"/>
          <p:nvPr/>
        </p:nvSpPr>
        <p:spPr>
          <a:xfrm>
            <a:off x="3681366" y="1611285"/>
            <a:ext cx="1117637" cy="5693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>
              <a:buNone/>
            </a:pP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DSEG7 Classic" panose="02000803000000000000" pitchFamily="2" charset="0"/>
              </a:rPr>
              <a:t>277.8</a:t>
            </a:r>
          </a:p>
        </p:txBody>
      </p:sp>
      <p:sp>
        <p:nvSpPr>
          <p:cNvPr id="37" name="Measure B">
            <a:extLst>
              <a:ext uri="{FF2B5EF4-FFF2-40B4-BE49-F238E27FC236}">
                <a16:creationId xmlns:a16="http://schemas.microsoft.com/office/drawing/2014/main" id="{33224953-1A8C-8A65-D977-4CF7EF6D496E}"/>
              </a:ext>
            </a:extLst>
          </p:cNvPr>
          <p:cNvSpPr txBox="1"/>
          <p:nvPr/>
        </p:nvSpPr>
        <p:spPr>
          <a:xfrm>
            <a:off x="3681366" y="1611285"/>
            <a:ext cx="1117637" cy="5693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>
              <a:buNone/>
            </a:pP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DSEG7 Classic" panose="02000803000000000000" pitchFamily="2" charset="0"/>
              </a:rPr>
              <a:t>276.4</a:t>
            </a:r>
          </a:p>
        </p:txBody>
      </p:sp>
      <p:sp>
        <p:nvSpPr>
          <p:cNvPr id="40" name="Measure C">
            <a:extLst>
              <a:ext uri="{FF2B5EF4-FFF2-40B4-BE49-F238E27FC236}">
                <a16:creationId xmlns:a16="http://schemas.microsoft.com/office/drawing/2014/main" id="{897A6146-CB9E-457D-163B-D5D88C3AEB5E}"/>
              </a:ext>
            </a:extLst>
          </p:cNvPr>
          <p:cNvSpPr txBox="1"/>
          <p:nvPr/>
        </p:nvSpPr>
        <p:spPr>
          <a:xfrm>
            <a:off x="3681366" y="1611285"/>
            <a:ext cx="1117637" cy="5693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>
              <a:buNone/>
            </a:pP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DSEG7 Classic" panose="02000803000000000000" pitchFamily="2" charset="0"/>
              </a:rPr>
              <a:t>278.1</a:t>
            </a:r>
          </a:p>
        </p:txBody>
      </p:sp>
      <p:sp>
        <p:nvSpPr>
          <p:cNvPr id="42" name="Measure BC">
            <a:extLst>
              <a:ext uri="{FF2B5EF4-FFF2-40B4-BE49-F238E27FC236}">
                <a16:creationId xmlns:a16="http://schemas.microsoft.com/office/drawing/2014/main" id="{E2A8D298-5311-8047-CE77-3C792E2D7D64}"/>
              </a:ext>
            </a:extLst>
          </p:cNvPr>
          <p:cNvSpPr txBox="1"/>
          <p:nvPr/>
        </p:nvSpPr>
        <p:spPr>
          <a:xfrm>
            <a:off x="3681366" y="1611285"/>
            <a:ext cx="1117637" cy="5693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 anchor="ctr" anchorCtr="0">
            <a:noAutofit/>
          </a:bodyPr>
          <a:lstStyle/>
          <a:p>
            <a:pPr>
              <a:buNone/>
            </a:pPr>
            <a:r>
              <a:rPr lang="en-CA" dirty="0">
                <a:solidFill>
                  <a:schemeClr val="tx1">
                    <a:lumMod val="65000"/>
                    <a:lumOff val="35000"/>
                  </a:schemeClr>
                </a:solidFill>
                <a:latin typeface="DSEG7 Classic" panose="02000803000000000000" pitchFamily="2" charset="0"/>
              </a:rPr>
              <a:t>480.1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147DE2-0F0C-4EEE-BD58-0C88DB13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Measurement </a:t>
            </a:r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Troubleshooting - Voltage</a:t>
            </a:r>
            <a:endParaRPr lang="en-CA" dirty="0"/>
          </a:p>
        </p:txBody>
      </p:sp>
      <p:sp>
        <p:nvSpPr>
          <p:cNvPr id="5" name="Rectangle 37">
            <a:extLst>
              <a:ext uri="{FF2B5EF4-FFF2-40B4-BE49-F238E27FC236}">
                <a16:creationId xmlns:a16="http://schemas.microsoft.com/office/drawing/2014/main" id="{E8FB0E37-128E-9A81-9175-27DD21246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642" y="1447222"/>
            <a:ext cx="3780029" cy="264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990600" indent="-5334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371600" indent="-4572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7526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2098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80000" indent="-180000"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CA" altLang="en-US" sz="1800" dirty="0">
                <a:latin typeface="Ubuntu Light" panose="020B0304030602030204" pitchFamily="34" charset="0"/>
              </a:rPr>
              <a:t>Is per-phase voltage reasonable?</a:t>
            </a:r>
          </a:p>
          <a:p>
            <a:pPr marL="180000" indent="-180000"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CA" altLang="en-US" sz="1800" dirty="0">
                <a:latin typeface="Ubuntu Light" panose="020B0304030602030204" pitchFamily="34" charset="0"/>
              </a:rPr>
              <a:t>Does phase-to-phase voltage make sense?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600"/>
              </a:spcAft>
            </a:pPr>
            <a:r>
              <a:rPr lang="en-CA" altLang="en-US" sz="1800" dirty="0">
                <a:latin typeface="Ubuntu Light" panose="020B0304030602030204" pitchFamily="34" charset="0"/>
              </a:rPr>
              <a:t>Is the voltage relatively uniform?</a:t>
            </a:r>
          </a:p>
          <a:p>
            <a:pPr marL="180000" indent="-180000" eaLnBrk="1" hangingPunct="1">
              <a:spcBef>
                <a:spcPct val="50000"/>
              </a:spcBef>
              <a:spcAft>
                <a:spcPts val="600"/>
              </a:spcAft>
            </a:pPr>
            <a:r>
              <a:rPr lang="en-CA" altLang="en-US" sz="1800" dirty="0">
                <a:latin typeface="Ubuntu Light" panose="020B0304030602030204" pitchFamily="34" charset="0"/>
              </a:rPr>
              <a:t>Voltage is ALWAYS </a:t>
            </a:r>
            <a:r>
              <a:rPr lang="en-CA" altLang="en-US" sz="1800" i="1" u="sng" dirty="0">
                <a:latin typeface="Ubuntu Light" panose="020B0304030602030204" pitchFamily="34" charset="0"/>
              </a:rPr>
              <a:t>positive</a:t>
            </a:r>
          </a:p>
          <a:p>
            <a:pPr marL="180000" indent="-180000" eaLnBrk="1" hangingPunct="1">
              <a:spcBef>
                <a:spcPct val="50000"/>
              </a:spcBef>
              <a:spcAft>
                <a:spcPts val="600"/>
              </a:spcAft>
            </a:pPr>
            <a:endParaRPr lang="en-CA" altLang="en-US" sz="1800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97531E-6 L 0.02847 -0.00154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-9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47 -0.00154 L 0.05677 -1.97531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6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7 L -0.02726 -0.00062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" y="-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-1.97531E-6 L 0.02847 -0.00154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-9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7" grpId="1" animBg="1"/>
      <p:bldP spid="40" grpId="0" animBg="1"/>
      <p:bldP spid="40" grpId="1" animBg="1"/>
      <p:bldP spid="42" grpId="0" animBg="1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447800" y="3643722"/>
            <a:ext cx="312906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CA" altLang="en-US" sz="1800" dirty="0"/>
              <a:t>2) Check CURRENT</a:t>
            </a:r>
          </a:p>
          <a:p>
            <a:pPr lvl="1"/>
            <a:r>
              <a:rPr lang="en-CA" altLang="en-US" dirty="0"/>
              <a:t>Per Phase Bi-Color LED (Red / Green)</a:t>
            </a:r>
          </a:p>
          <a:p>
            <a:pPr lvl="1"/>
            <a:r>
              <a:rPr lang="en-CA" altLang="en-US" dirty="0"/>
              <a:t>Off if input is below 0.1% of full scale </a:t>
            </a:r>
            <a:br>
              <a:rPr lang="en-CA" altLang="en-US" dirty="0"/>
            </a:br>
            <a:r>
              <a:rPr lang="en-CA" altLang="en-US" dirty="0"/>
              <a:t>(~ 5mA on a 5A meter)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D0AB1-F0EC-6461-D1AB-B2363713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Measurement Troubleshooting - Current</a:t>
            </a:r>
            <a:endParaRPr lang="en-CA" dirty="0"/>
          </a:p>
        </p:txBody>
      </p:sp>
      <p:graphicFrame>
        <p:nvGraphicFramePr>
          <p:cNvPr id="203814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47535"/>
              </p:ext>
            </p:extLst>
          </p:nvPr>
        </p:nvGraphicFramePr>
        <p:xfrm>
          <a:off x="685800" y="2740190"/>
          <a:ext cx="7772400" cy="217513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4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LED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Meaning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positive (“imported”)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negative (“exported”)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positive (“imported”), but VAR &gt; W (bad power factor).  Potential CT Phasing issue.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negative (“exported”), but VAR &gt; W (bad power factor). Potential CT Phasing issue.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705" name="Rectangle 25"/>
          <p:cNvSpPr>
            <a:spLocks noChangeArrowheads="1"/>
          </p:cNvSpPr>
          <p:nvPr/>
        </p:nvSpPr>
        <p:spPr bwMode="auto">
          <a:xfrm>
            <a:off x="838200" y="3186522"/>
            <a:ext cx="21336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06" name="Rectangle 26"/>
          <p:cNvSpPr>
            <a:spLocks noChangeArrowheads="1"/>
          </p:cNvSpPr>
          <p:nvPr/>
        </p:nvSpPr>
        <p:spPr bwMode="auto">
          <a:xfrm>
            <a:off x="838200" y="3643722"/>
            <a:ext cx="3048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1295400" y="3643722"/>
            <a:ext cx="3048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08" name="Rectangle 28"/>
          <p:cNvSpPr>
            <a:spLocks noChangeArrowheads="1"/>
          </p:cNvSpPr>
          <p:nvPr/>
        </p:nvSpPr>
        <p:spPr bwMode="auto">
          <a:xfrm>
            <a:off x="2209800" y="3643722"/>
            <a:ext cx="3048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09" name="Rectangle 29"/>
          <p:cNvSpPr>
            <a:spLocks noChangeArrowheads="1"/>
          </p:cNvSpPr>
          <p:nvPr/>
        </p:nvSpPr>
        <p:spPr bwMode="auto">
          <a:xfrm>
            <a:off x="2667000" y="3643722"/>
            <a:ext cx="3048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0" name="Rectangle 36"/>
          <p:cNvSpPr>
            <a:spLocks noChangeArrowheads="1"/>
          </p:cNvSpPr>
          <p:nvPr/>
        </p:nvSpPr>
        <p:spPr bwMode="auto">
          <a:xfrm>
            <a:off x="1752600" y="3643722"/>
            <a:ext cx="304800" cy="228600"/>
          </a:xfrm>
          <a:prstGeom prst="rect">
            <a:avLst/>
          </a:prstGeom>
          <a:solidFill>
            <a:srgbClr val="66FF33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1" name="Rectangle 39"/>
          <p:cNvSpPr>
            <a:spLocks noChangeArrowheads="1"/>
          </p:cNvSpPr>
          <p:nvPr/>
        </p:nvSpPr>
        <p:spPr bwMode="auto">
          <a:xfrm>
            <a:off x="838200" y="4100922"/>
            <a:ext cx="21336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2" name="Rectangle 40"/>
          <p:cNvSpPr>
            <a:spLocks noChangeArrowheads="1"/>
          </p:cNvSpPr>
          <p:nvPr/>
        </p:nvSpPr>
        <p:spPr bwMode="auto">
          <a:xfrm>
            <a:off x="838200" y="4558122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3" name="Rectangle 41"/>
          <p:cNvSpPr>
            <a:spLocks noChangeArrowheads="1"/>
          </p:cNvSpPr>
          <p:nvPr/>
        </p:nvSpPr>
        <p:spPr bwMode="auto">
          <a:xfrm>
            <a:off x="1295400" y="4558122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4" name="Rectangle 42"/>
          <p:cNvSpPr>
            <a:spLocks noChangeArrowheads="1"/>
          </p:cNvSpPr>
          <p:nvPr/>
        </p:nvSpPr>
        <p:spPr bwMode="auto">
          <a:xfrm>
            <a:off x="2209800" y="4558122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5" name="Rectangle 43"/>
          <p:cNvSpPr>
            <a:spLocks noChangeArrowheads="1"/>
          </p:cNvSpPr>
          <p:nvPr/>
        </p:nvSpPr>
        <p:spPr bwMode="auto">
          <a:xfrm>
            <a:off x="2667000" y="4558122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6" name="Rectangle 44"/>
          <p:cNvSpPr>
            <a:spLocks noChangeArrowheads="1"/>
          </p:cNvSpPr>
          <p:nvPr/>
        </p:nvSpPr>
        <p:spPr bwMode="auto">
          <a:xfrm>
            <a:off x="1752600" y="4558122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45E79-B9A6-3DF9-308D-75ECFF66E696}"/>
              </a:ext>
            </a:extLst>
          </p:cNvPr>
          <p:cNvGrpSpPr/>
          <p:nvPr/>
        </p:nvGrpSpPr>
        <p:grpSpPr>
          <a:xfrm>
            <a:off x="5334000" y="1428750"/>
            <a:ext cx="2677576" cy="751716"/>
            <a:chOff x="5334000" y="1428750"/>
            <a:chExt cx="2677576" cy="751716"/>
          </a:xfrm>
        </p:grpSpPr>
        <p:pic>
          <p:nvPicPr>
            <p:cNvPr id="6" name="Picture 217" descr="WattsOn-Mark II - Color">
              <a:extLst>
                <a:ext uri="{FF2B5EF4-FFF2-40B4-BE49-F238E27FC236}">
                  <a16:creationId xmlns:a16="http://schemas.microsoft.com/office/drawing/2014/main" id="{79D23633-AF68-F14E-C45E-CCF1960CE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3" t="14238" r="51544" b="75905"/>
            <a:stretch>
              <a:fillRect/>
            </a:stretch>
          </p:blipFill>
          <p:spPr bwMode="auto">
            <a:xfrm>
              <a:off x="5334000" y="1428750"/>
              <a:ext cx="2677576" cy="7517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556B8C-2456-E35B-4249-1DAF5556F7E1}"/>
                </a:ext>
              </a:extLst>
            </p:cNvPr>
            <p:cNvSpPr txBox="1"/>
            <p:nvPr/>
          </p:nvSpPr>
          <p:spPr>
            <a:xfrm rot="16200000">
              <a:off x="6807145" y="1451357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800" dirty="0">
                  <a:latin typeface="+mn-lt"/>
                </a:rPr>
                <a:t>A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2638C56-B6FC-4BA7-D891-FEF51CA64D01}"/>
              </a:ext>
            </a:extLst>
          </p:cNvPr>
          <p:cNvSpPr/>
          <p:nvPr/>
        </p:nvSpPr>
        <p:spPr>
          <a:xfrm>
            <a:off x="685800" y="4019550"/>
            <a:ext cx="7772400" cy="895770"/>
          </a:xfrm>
          <a:prstGeom prst="rect">
            <a:avLst/>
          </a:prstGeom>
          <a:solidFill>
            <a:srgbClr val="4472C4">
              <a:alpha val="74902"/>
            </a:srgbClr>
          </a:solidFill>
          <a:ln>
            <a:solidFill>
              <a:srgbClr val="172C51">
                <a:alpha val="34118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-Block" hidden="1">
            <a:extLst>
              <a:ext uri="{FF2B5EF4-FFF2-40B4-BE49-F238E27FC236}">
                <a16:creationId xmlns:a16="http://schemas.microsoft.com/office/drawing/2014/main" id="{9A309262-0D60-0D3D-0946-01D7B5392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58" y="1527502"/>
            <a:ext cx="4324542" cy="2802476"/>
          </a:xfrm>
          <a:prstGeom prst="rect">
            <a:avLst/>
          </a:prstGeom>
        </p:spPr>
      </p:pic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7442E752-EE3C-81F5-1DB1-6466AD5C2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729" y="1475044"/>
            <a:ext cx="5305347" cy="273399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71371E1-A786-C3B6-9936-78291B049C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9" r="1157"/>
          <a:stretch/>
        </p:blipFill>
        <p:spPr>
          <a:xfrm>
            <a:off x="575744" y="1504950"/>
            <a:ext cx="3648426" cy="948953"/>
          </a:xfrm>
          <a:prstGeom prst="rect">
            <a:avLst/>
          </a:prstGeom>
        </p:spPr>
      </p:pic>
      <p:sp>
        <p:nvSpPr>
          <p:cNvPr id="17" name="Text - Load">
            <a:extLst>
              <a:ext uri="{FF2B5EF4-FFF2-40B4-BE49-F238E27FC236}">
                <a16:creationId xmlns:a16="http://schemas.microsoft.com/office/drawing/2014/main" id="{3332216B-584C-147D-441E-2909088A2558}"/>
              </a:ext>
            </a:extLst>
          </p:cNvPr>
          <p:cNvSpPr txBox="1"/>
          <p:nvPr/>
        </p:nvSpPr>
        <p:spPr>
          <a:xfrm>
            <a:off x="4876800" y="4327421"/>
            <a:ext cx="689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LOAD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EDCE91-020F-D2E5-C845-A78B8A075FC0}"/>
              </a:ext>
            </a:extLst>
          </p:cNvPr>
          <p:cNvCxnSpPr>
            <a:cxnSpLocks/>
          </p:cNvCxnSpPr>
          <p:nvPr/>
        </p:nvCxnSpPr>
        <p:spPr>
          <a:xfrm>
            <a:off x="878938" y="3665206"/>
            <a:ext cx="4137488" cy="321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322E1-1331-5A3C-5236-65AC7D130922}"/>
              </a:ext>
            </a:extLst>
          </p:cNvPr>
          <p:cNvCxnSpPr>
            <a:cxnSpLocks/>
          </p:cNvCxnSpPr>
          <p:nvPr/>
        </p:nvCxnSpPr>
        <p:spPr>
          <a:xfrm>
            <a:off x="878938" y="4168208"/>
            <a:ext cx="4137488" cy="1705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097E24-0D85-0E4F-DFC8-093F14C78C8F}"/>
              </a:ext>
            </a:extLst>
          </p:cNvPr>
          <p:cNvCxnSpPr>
            <a:cxnSpLocks/>
          </p:cNvCxnSpPr>
          <p:nvPr/>
        </p:nvCxnSpPr>
        <p:spPr>
          <a:xfrm>
            <a:off x="878938" y="3124303"/>
            <a:ext cx="41410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 - C">
            <a:extLst>
              <a:ext uri="{FF2B5EF4-FFF2-40B4-BE49-F238E27FC236}">
                <a16:creationId xmlns:a16="http://schemas.microsoft.com/office/drawing/2014/main" id="{6C84FB87-6CB5-5361-911B-63A04CEE7EA4}"/>
              </a:ext>
            </a:extLst>
          </p:cNvPr>
          <p:cNvSpPr txBox="1"/>
          <p:nvPr/>
        </p:nvSpPr>
        <p:spPr>
          <a:xfrm>
            <a:off x="4988225" y="4051331"/>
            <a:ext cx="250494" cy="27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C</a:t>
            </a:r>
          </a:p>
        </p:txBody>
      </p:sp>
      <p:sp>
        <p:nvSpPr>
          <p:cNvPr id="124" name="Text - B">
            <a:extLst>
              <a:ext uri="{FF2B5EF4-FFF2-40B4-BE49-F238E27FC236}">
                <a16:creationId xmlns:a16="http://schemas.microsoft.com/office/drawing/2014/main" id="{6D8BD617-ED6B-44D5-300A-1FD1AF849D3A}"/>
              </a:ext>
            </a:extLst>
          </p:cNvPr>
          <p:cNvSpPr txBox="1"/>
          <p:nvPr/>
        </p:nvSpPr>
        <p:spPr>
          <a:xfrm>
            <a:off x="4988225" y="3567042"/>
            <a:ext cx="256246" cy="27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B</a:t>
            </a:r>
          </a:p>
        </p:txBody>
      </p:sp>
      <p:sp>
        <p:nvSpPr>
          <p:cNvPr id="123" name="Text - A">
            <a:extLst>
              <a:ext uri="{FF2B5EF4-FFF2-40B4-BE49-F238E27FC236}">
                <a16:creationId xmlns:a16="http://schemas.microsoft.com/office/drawing/2014/main" id="{FF4E3396-16DA-443A-D07D-72355A0EC9B2}"/>
              </a:ext>
            </a:extLst>
          </p:cNvPr>
          <p:cNvSpPr txBox="1"/>
          <p:nvPr/>
        </p:nvSpPr>
        <p:spPr>
          <a:xfrm>
            <a:off x="4988225" y="3005898"/>
            <a:ext cx="263435" cy="27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A</a:t>
            </a:r>
          </a:p>
        </p:txBody>
      </p:sp>
      <p:grpSp>
        <p:nvGrpSpPr>
          <p:cNvPr id="98" name="CTA">
            <a:extLst>
              <a:ext uri="{FF2B5EF4-FFF2-40B4-BE49-F238E27FC236}">
                <a16:creationId xmlns:a16="http://schemas.microsoft.com/office/drawing/2014/main" id="{C625624B-3885-448C-11BC-BF9A5F4B219A}"/>
              </a:ext>
            </a:extLst>
          </p:cNvPr>
          <p:cNvGrpSpPr/>
          <p:nvPr/>
        </p:nvGrpSpPr>
        <p:grpSpPr>
          <a:xfrm>
            <a:off x="2451097" y="2092941"/>
            <a:ext cx="709433" cy="1400978"/>
            <a:chOff x="4572000" y="2321326"/>
            <a:chExt cx="790857" cy="156177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55E2950-949D-86BC-4899-F12FD5CD4D76}"/>
                </a:ext>
              </a:extLst>
            </p:cNvPr>
            <p:cNvGrpSpPr/>
            <p:nvPr/>
          </p:nvGrpSpPr>
          <p:grpSpPr>
            <a:xfrm>
              <a:off x="5084136" y="2321326"/>
              <a:ext cx="136640" cy="1058208"/>
              <a:chOff x="5084136" y="2321326"/>
              <a:chExt cx="136640" cy="1058208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870DCF9-E88C-949B-214C-89C62294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4136" y="2321326"/>
                <a:ext cx="0" cy="99386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839BAAE-F71F-8EAA-C17C-27F4C1F35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0776" y="2321326"/>
                <a:ext cx="0" cy="10582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681114C-722F-7CB4-63B7-1DD8D315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076360"/>
              <a:ext cx="790857" cy="806738"/>
            </a:xfrm>
            <a:prstGeom prst="rect">
              <a:avLst/>
            </a:prstGeom>
          </p:spPr>
        </p:pic>
      </p:grpSp>
      <p:grpSp>
        <p:nvGrpSpPr>
          <p:cNvPr id="81" name="Vc">
            <a:extLst>
              <a:ext uri="{FF2B5EF4-FFF2-40B4-BE49-F238E27FC236}">
                <a16:creationId xmlns:a16="http://schemas.microsoft.com/office/drawing/2014/main" id="{9B6349C6-CE09-9840-8EFC-92221E938FDB}"/>
              </a:ext>
            </a:extLst>
          </p:cNvPr>
          <p:cNvGrpSpPr/>
          <p:nvPr/>
        </p:nvGrpSpPr>
        <p:grpSpPr>
          <a:xfrm>
            <a:off x="1616534" y="2108743"/>
            <a:ext cx="121846" cy="2059465"/>
            <a:chOff x="3641652" y="2338942"/>
            <a:chExt cx="135831" cy="2295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604CDA-9568-39CF-5B09-CFBDEF6A7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568" y="2338942"/>
              <a:ext cx="0" cy="22958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EAF90C-AAA1-ED19-F0FB-88BB0A88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551098" y="2728191"/>
              <a:ext cx="316939" cy="135831"/>
            </a:xfrm>
            <a:prstGeom prst="rect">
              <a:avLst/>
            </a:prstGeom>
          </p:spPr>
        </p:pic>
      </p:grpSp>
      <p:grpSp>
        <p:nvGrpSpPr>
          <p:cNvPr id="79" name="Vb">
            <a:extLst>
              <a:ext uri="{FF2B5EF4-FFF2-40B4-BE49-F238E27FC236}">
                <a16:creationId xmlns:a16="http://schemas.microsoft.com/office/drawing/2014/main" id="{26FCEB4B-E1AC-7B3B-78C9-324B66B8A816}"/>
              </a:ext>
            </a:extLst>
          </p:cNvPr>
          <p:cNvGrpSpPr/>
          <p:nvPr/>
        </p:nvGrpSpPr>
        <p:grpSpPr>
          <a:xfrm>
            <a:off x="1318236" y="2112518"/>
            <a:ext cx="121846" cy="1572159"/>
            <a:chOff x="3309117" y="2343150"/>
            <a:chExt cx="135831" cy="17526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ACEBA7-E472-1DB8-06E5-5A3DDA89C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682" y="2343150"/>
              <a:ext cx="0" cy="17526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F785BE-5788-E097-7419-81FF61048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218563" y="2730519"/>
              <a:ext cx="316939" cy="135831"/>
            </a:xfrm>
            <a:prstGeom prst="rect">
              <a:avLst/>
            </a:prstGeom>
          </p:spPr>
        </p:pic>
      </p:grpSp>
      <p:grpSp>
        <p:nvGrpSpPr>
          <p:cNvPr id="35" name="Va">
            <a:extLst>
              <a:ext uri="{FF2B5EF4-FFF2-40B4-BE49-F238E27FC236}">
                <a16:creationId xmlns:a16="http://schemas.microsoft.com/office/drawing/2014/main" id="{63F2133F-CB5D-A0DF-B9DB-AA07F98D7D75}"/>
              </a:ext>
            </a:extLst>
          </p:cNvPr>
          <p:cNvGrpSpPr/>
          <p:nvPr/>
        </p:nvGrpSpPr>
        <p:grpSpPr>
          <a:xfrm>
            <a:off x="1016204" y="2092941"/>
            <a:ext cx="121846" cy="1044898"/>
            <a:chOff x="3837335" y="2253200"/>
            <a:chExt cx="135831" cy="116482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78041F-68BF-9E8C-DA99-A79F4129C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8900" y="2253200"/>
              <a:ext cx="0" cy="11648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0CE1C7-9442-A2B8-DFC1-7F60E6520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746781" y="2644916"/>
              <a:ext cx="316939" cy="135831"/>
            </a:xfrm>
            <a:prstGeom prst="rect">
              <a:avLst/>
            </a:prstGeom>
          </p:spPr>
        </p:pic>
      </p:grpSp>
      <p:grpSp>
        <p:nvGrpSpPr>
          <p:cNvPr id="99" name="CTB">
            <a:extLst>
              <a:ext uri="{FF2B5EF4-FFF2-40B4-BE49-F238E27FC236}">
                <a16:creationId xmlns:a16="http://schemas.microsoft.com/office/drawing/2014/main" id="{13C4D344-B1BD-74AB-5612-47586CA15875}"/>
              </a:ext>
            </a:extLst>
          </p:cNvPr>
          <p:cNvGrpSpPr/>
          <p:nvPr/>
        </p:nvGrpSpPr>
        <p:grpSpPr>
          <a:xfrm>
            <a:off x="2792871" y="2110688"/>
            <a:ext cx="709433" cy="1941197"/>
            <a:chOff x="4953000" y="2341110"/>
            <a:chExt cx="790857" cy="2163993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D4359B8-E75B-053D-83DE-8484B053BD26}"/>
                </a:ext>
              </a:extLst>
            </p:cNvPr>
            <p:cNvCxnSpPr>
              <a:cxnSpLocks/>
            </p:cNvCxnSpPr>
            <p:nvPr/>
          </p:nvCxnSpPr>
          <p:spPr>
            <a:xfrm>
              <a:off x="5438555" y="2341110"/>
              <a:ext cx="0" cy="152604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0A4CF9D-05C0-A2E6-6A1A-8E8B6AB72747}"/>
                </a:ext>
              </a:extLst>
            </p:cNvPr>
            <p:cNvCxnSpPr>
              <a:cxnSpLocks/>
            </p:cNvCxnSpPr>
            <p:nvPr/>
          </p:nvCxnSpPr>
          <p:spPr>
            <a:xfrm>
              <a:off x="5575195" y="2341110"/>
              <a:ext cx="0" cy="15850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C10DD76B-972B-1305-5B68-A16E21F2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698365"/>
              <a:ext cx="790857" cy="806738"/>
            </a:xfrm>
            <a:prstGeom prst="rect">
              <a:avLst/>
            </a:prstGeom>
          </p:spPr>
        </p:pic>
      </p:grpSp>
      <p:grpSp>
        <p:nvGrpSpPr>
          <p:cNvPr id="101" name="CTC">
            <a:extLst>
              <a:ext uri="{FF2B5EF4-FFF2-40B4-BE49-F238E27FC236}">
                <a16:creationId xmlns:a16="http://schemas.microsoft.com/office/drawing/2014/main" id="{70187AB3-7343-2ED8-92EF-5DD75D50EB17}"/>
              </a:ext>
            </a:extLst>
          </p:cNvPr>
          <p:cNvGrpSpPr/>
          <p:nvPr/>
        </p:nvGrpSpPr>
        <p:grpSpPr>
          <a:xfrm>
            <a:off x="3202999" y="2112518"/>
            <a:ext cx="709433" cy="2460771"/>
            <a:chOff x="5410200" y="2343150"/>
            <a:chExt cx="790857" cy="2743200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CB1D9B-531B-B06F-2ED5-1308A2C26EA6}"/>
                </a:ext>
              </a:extLst>
            </p:cNvPr>
            <p:cNvCxnSpPr>
              <a:cxnSpLocks/>
            </p:cNvCxnSpPr>
            <p:nvPr/>
          </p:nvCxnSpPr>
          <p:spPr>
            <a:xfrm>
              <a:off x="5785696" y="2343150"/>
              <a:ext cx="0" cy="2057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0B3E201-FFE7-F9F3-F67B-56008C5CF08A}"/>
                </a:ext>
              </a:extLst>
            </p:cNvPr>
            <p:cNvCxnSpPr>
              <a:cxnSpLocks/>
            </p:cNvCxnSpPr>
            <p:nvPr/>
          </p:nvCxnSpPr>
          <p:spPr>
            <a:xfrm>
              <a:off x="5922336" y="2343150"/>
              <a:ext cx="0" cy="2057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104CC33-13EE-AD86-8848-22F4D12F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4279612"/>
              <a:ext cx="790857" cy="806738"/>
            </a:xfrm>
            <a:prstGeom prst="rect">
              <a:avLst/>
            </a:prstGeom>
          </p:spPr>
        </p:pic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67E195A-4B76-4FDF-0916-E3E0A4013C2C}"/>
              </a:ext>
            </a:extLst>
          </p:cNvPr>
          <p:cNvCxnSpPr>
            <a:cxnSpLocks/>
          </p:cNvCxnSpPr>
          <p:nvPr/>
        </p:nvCxnSpPr>
        <p:spPr>
          <a:xfrm>
            <a:off x="2462958" y="3124303"/>
            <a:ext cx="31567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71EB435-5E1B-FFB4-95A9-FC80B0AED816}"/>
              </a:ext>
            </a:extLst>
          </p:cNvPr>
          <p:cNvCxnSpPr>
            <a:cxnSpLocks/>
          </p:cNvCxnSpPr>
          <p:nvPr/>
        </p:nvCxnSpPr>
        <p:spPr>
          <a:xfrm>
            <a:off x="2798187" y="3681154"/>
            <a:ext cx="31567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35B002-5FDD-2124-ECB8-4D54BC19B8EE}"/>
              </a:ext>
            </a:extLst>
          </p:cNvPr>
          <p:cNvCxnSpPr>
            <a:cxnSpLocks/>
          </p:cNvCxnSpPr>
          <p:nvPr/>
        </p:nvCxnSpPr>
        <p:spPr>
          <a:xfrm>
            <a:off x="3202999" y="4178840"/>
            <a:ext cx="31567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Clamp On">
            <a:extLst>
              <a:ext uri="{FF2B5EF4-FFF2-40B4-BE49-F238E27FC236}">
                <a16:creationId xmlns:a16="http://schemas.microsoft.com/office/drawing/2014/main" id="{B4D9402C-0937-0D2C-747D-56E6FA2730D4}"/>
              </a:ext>
            </a:extLst>
          </p:cNvPr>
          <p:cNvGrpSpPr/>
          <p:nvPr/>
        </p:nvGrpSpPr>
        <p:grpSpPr>
          <a:xfrm>
            <a:off x="3657600" y="2522646"/>
            <a:ext cx="1362408" cy="2456750"/>
            <a:chOff x="5121150" y="2419350"/>
            <a:chExt cx="1518776" cy="27387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0B53552-B066-C015-8019-0BFD3A235A2F}"/>
                </a:ext>
              </a:extLst>
            </p:cNvPr>
            <p:cNvGrpSpPr/>
            <p:nvPr/>
          </p:nvGrpSpPr>
          <p:grpSpPr>
            <a:xfrm>
              <a:off x="5121150" y="2419350"/>
              <a:ext cx="1518776" cy="2738717"/>
              <a:chOff x="5121150" y="2342717"/>
              <a:chExt cx="1572200" cy="295806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BE451C1-D73C-DAD5-909E-D259CCB381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1150" y="2342717"/>
                <a:ext cx="1572200" cy="295806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B16393-EC38-A5CE-9B5F-98167CC7902E}"/>
                  </a:ext>
                </a:extLst>
              </p:cNvPr>
              <p:cNvSpPr txBox="1"/>
              <p:nvPr/>
            </p:nvSpPr>
            <p:spPr>
              <a:xfrm>
                <a:off x="5533649" y="4482595"/>
                <a:ext cx="795180" cy="332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CA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SEG7 Classic" panose="02000803000000000000" pitchFamily="2" charset="0"/>
                  </a:rPr>
                  <a:t>175.7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85E8027-A43E-1CE7-7BEB-2879D4B6FC98}"/>
                </a:ext>
              </a:extLst>
            </p:cNvPr>
            <p:cNvCxnSpPr>
              <a:cxnSpLocks/>
            </p:cNvCxnSpPr>
            <p:nvPr/>
          </p:nvCxnSpPr>
          <p:spPr>
            <a:xfrm>
              <a:off x="5124150" y="3090059"/>
              <a:ext cx="979497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6E5912D-B4E7-E236-ACFB-5DB95CD9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 Troubleshooting - Current</a:t>
            </a:r>
            <a:endParaRPr lang="en-CA" dirty="0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5482445" y="1301677"/>
            <a:ext cx="3737755" cy="256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990600" indent="-5334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371600" indent="-4572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7526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209800" indent="-3810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180000" indent="-1800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CA" altLang="en-US" sz="1800" dirty="0">
                <a:latin typeface="Ubuntu Light" panose="020B0304030602030204" pitchFamily="34" charset="0"/>
              </a:rPr>
              <a:t>Is per-phase current reasonable?</a:t>
            </a:r>
          </a:p>
          <a:p>
            <a:pPr marL="180000" indent="-1800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CA" altLang="en-US" sz="1800" dirty="0">
                <a:latin typeface="Ubuntu Light" panose="020B0304030602030204" pitchFamily="34" charset="0"/>
              </a:rPr>
              <a:t>Have the CT ratios been set?</a:t>
            </a:r>
          </a:p>
          <a:p>
            <a:pPr marL="180000" indent="-1800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CA" altLang="en-US" sz="1800" dirty="0">
                <a:latin typeface="Ubuntu Light" panose="020B0304030602030204" pitchFamily="34" charset="0"/>
              </a:rPr>
              <a:t>Is the current roughly uniform?</a:t>
            </a:r>
          </a:p>
          <a:p>
            <a:pPr marL="180000" indent="-18000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CA" altLang="en-US" sz="1800" dirty="0">
                <a:latin typeface="Ubuntu Light" panose="020B0304030602030204" pitchFamily="34" charset="0"/>
              </a:rPr>
              <a:t>Current is ALWAYS </a:t>
            </a:r>
            <a:r>
              <a:rPr lang="en-CA" altLang="en-US" sz="1800" i="1" u="sng" dirty="0">
                <a:latin typeface="Ubuntu Light" panose="020B0304030602030204" pitchFamily="34" charset="0"/>
              </a:rPr>
              <a:t>positive</a:t>
            </a:r>
          </a:p>
          <a:p>
            <a:pPr marL="180000" indent="-180000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CA" altLang="en-US" sz="1800" dirty="0">
              <a:latin typeface="Ubuntu Light" panose="020B0304030602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9EC3BFB-C239-E4C4-589D-47FF5B3FC7B4}"/>
              </a:ext>
            </a:extLst>
          </p:cNvPr>
          <p:cNvSpPr/>
          <p:nvPr/>
        </p:nvSpPr>
        <p:spPr>
          <a:xfrm>
            <a:off x="2032731" y="3001130"/>
            <a:ext cx="572941" cy="264109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E38A81-E3EF-0D26-0281-2958B738F40C}"/>
              </a:ext>
            </a:extLst>
          </p:cNvPr>
          <p:cNvSpPr/>
          <p:nvPr/>
        </p:nvSpPr>
        <p:spPr>
          <a:xfrm>
            <a:off x="2032731" y="3547968"/>
            <a:ext cx="572941" cy="264109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D685799-6973-9B87-B9A8-E342A49D40EC}"/>
              </a:ext>
            </a:extLst>
          </p:cNvPr>
          <p:cNvSpPr/>
          <p:nvPr/>
        </p:nvSpPr>
        <p:spPr>
          <a:xfrm>
            <a:off x="2032731" y="4033646"/>
            <a:ext cx="572941" cy="264109"/>
          </a:xfrm>
          <a:prstGeom prst="rightArrow">
            <a:avLst>
              <a:gd name="adj1" fmla="val 50000"/>
              <a:gd name="adj2" fmla="val 108233"/>
            </a:avLst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pic>
        <p:nvPicPr>
          <p:cNvPr id="29" name="Amps">
            <a:extLst>
              <a:ext uri="{FF2B5EF4-FFF2-40B4-BE49-F238E27FC236}">
                <a16:creationId xmlns:a16="http://schemas.microsoft.com/office/drawing/2014/main" id="{C39C98A0-83CB-7AC8-42EA-90D3BA0DE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4639"/>
            <a:ext cx="1843672" cy="1579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0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571371E1-A786-C3B6-9936-78291B04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9" r="1157"/>
          <a:stretch/>
        </p:blipFill>
        <p:spPr>
          <a:xfrm>
            <a:off x="3238645" y="1352550"/>
            <a:ext cx="4067166" cy="105786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EDCE91-020F-D2E5-C845-A78B8A075FC0}"/>
              </a:ext>
            </a:extLst>
          </p:cNvPr>
          <p:cNvCxnSpPr>
            <a:cxnSpLocks/>
          </p:cNvCxnSpPr>
          <p:nvPr/>
        </p:nvCxnSpPr>
        <p:spPr>
          <a:xfrm>
            <a:off x="3551132" y="3760643"/>
            <a:ext cx="3850794" cy="1957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322E1-1331-5A3C-5236-65AC7D130922}"/>
              </a:ext>
            </a:extLst>
          </p:cNvPr>
          <p:cNvCxnSpPr>
            <a:cxnSpLocks/>
          </p:cNvCxnSpPr>
          <p:nvPr/>
        </p:nvCxnSpPr>
        <p:spPr>
          <a:xfrm>
            <a:off x="3576637" y="4321477"/>
            <a:ext cx="38507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097E24-0D85-0E4F-DFC8-093F14C78C8F}"/>
              </a:ext>
            </a:extLst>
          </p:cNvPr>
          <p:cNvCxnSpPr>
            <a:cxnSpLocks/>
          </p:cNvCxnSpPr>
          <p:nvPr/>
        </p:nvCxnSpPr>
        <p:spPr>
          <a:xfrm>
            <a:off x="3576637" y="3157760"/>
            <a:ext cx="38507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9EC3BFB-C239-E4C4-589D-47FF5B3FC7B4}"/>
              </a:ext>
            </a:extLst>
          </p:cNvPr>
          <p:cNvSpPr/>
          <p:nvPr/>
        </p:nvSpPr>
        <p:spPr>
          <a:xfrm>
            <a:off x="4643437" y="30204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FE38A81-E3EF-0D26-0281-2958B738F40C}"/>
              </a:ext>
            </a:extLst>
          </p:cNvPr>
          <p:cNvSpPr/>
          <p:nvPr/>
        </p:nvSpPr>
        <p:spPr>
          <a:xfrm>
            <a:off x="4643437" y="36300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D685799-6973-9B87-B9A8-E342A49D40EC}"/>
              </a:ext>
            </a:extLst>
          </p:cNvPr>
          <p:cNvSpPr/>
          <p:nvPr/>
        </p:nvSpPr>
        <p:spPr>
          <a:xfrm>
            <a:off x="4643437" y="4171471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125" name="Text - C">
            <a:extLst>
              <a:ext uri="{FF2B5EF4-FFF2-40B4-BE49-F238E27FC236}">
                <a16:creationId xmlns:a16="http://schemas.microsoft.com/office/drawing/2014/main" id="{6C84FB87-6CB5-5361-911B-63A04CEE7EA4}"/>
              </a:ext>
            </a:extLst>
          </p:cNvPr>
          <p:cNvSpPr txBox="1"/>
          <p:nvPr/>
        </p:nvSpPr>
        <p:spPr>
          <a:xfrm>
            <a:off x="7554326" y="4191186"/>
            <a:ext cx="27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C</a:t>
            </a:r>
          </a:p>
        </p:txBody>
      </p:sp>
      <p:sp>
        <p:nvSpPr>
          <p:cNvPr id="124" name="Text - B">
            <a:extLst>
              <a:ext uri="{FF2B5EF4-FFF2-40B4-BE49-F238E27FC236}">
                <a16:creationId xmlns:a16="http://schemas.microsoft.com/office/drawing/2014/main" id="{6D8BD617-ED6B-44D5-300A-1FD1AF849D3A}"/>
              </a:ext>
            </a:extLst>
          </p:cNvPr>
          <p:cNvSpPr txBox="1"/>
          <p:nvPr/>
        </p:nvSpPr>
        <p:spPr>
          <a:xfrm>
            <a:off x="7554326" y="3651314"/>
            <a:ext cx="28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B</a:t>
            </a:r>
          </a:p>
        </p:txBody>
      </p:sp>
      <p:sp>
        <p:nvSpPr>
          <p:cNvPr id="123" name="Text - A">
            <a:extLst>
              <a:ext uri="{FF2B5EF4-FFF2-40B4-BE49-F238E27FC236}">
                <a16:creationId xmlns:a16="http://schemas.microsoft.com/office/drawing/2014/main" id="{FF4E3396-16DA-443A-D07D-72355A0EC9B2}"/>
              </a:ext>
            </a:extLst>
          </p:cNvPr>
          <p:cNvSpPr txBox="1"/>
          <p:nvPr/>
        </p:nvSpPr>
        <p:spPr>
          <a:xfrm>
            <a:off x="7554326" y="3025766"/>
            <a:ext cx="29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A</a:t>
            </a:r>
          </a:p>
        </p:txBody>
      </p:sp>
      <p:grpSp>
        <p:nvGrpSpPr>
          <p:cNvPr id="98" name="CTA">
            <a:extLst>
              <a:ext uri="{FF2B5EF4-FFF2-40B4-BE49-F238E27FC236}">
                <a16:creationId xmlns:a16="http://schemas.microsoft.com/office/drawing/2014/main" id="{C625624B-3885-448C-11BC-BF9A5F4B219A}"/>
              </a:ext>
            </a:extLst>
          </p:cNvPr>
          <p:cNvGrpSpPr/>
          <p:nvPr/>
        </p:nvGrpSpPr>
        <p:grpSpPr>
          <a:xfrm>
            <a:off x="5329237" y="2008026"/>
            <a:ext cx="790857" cy="1561772"/>
            <a:chOff x="4572000" y="2321326"/>
            <a:chExt cx="790857" cy="156177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55E2950-949D-86BC-4899-F12FD5CD4D76}"/>
                </a:ext>
              </a:extLst>
            </p:cNvPr>
            <p:cNvGrpSpPr/>
            <p:nvPr/>
          </p:nvGrpSpPr>
          <p:grpSpPr>
            <a:xfrm>
              <a:off x="5084136" y="2321326"/>
              <a:ext cx="136640" cy="1058208"/>
              <a:chOff x="5084136" y="2321326"/>
              <a:chExt cx="136640" cy="1058208"/>
            </a:xfrm>
          </p:grpSpPr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870DCF9-E88C-949B-214C-89C62294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4136" y="2321326"/>
                <a:ext cx="0" cy="99386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839BAAE-F71F-8EAA-C17C-27F4C1F35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0776" y="2321326"/>
                <a:ext cx="0" cy="10582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C681114C-722F-7CB4-63B7-1DD8D315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076360"/>
              <a:ext cx="790857" cy="806738"/>
            </a:xfrm>
            <a:prstGeom prst="rect">
              <a:avLst/>
            </a:prstGeom>
          </p:spPr>
        </p:pic>
      </p:grpSp>
      <p:grpSp>
        <p:nvGrpSpPr>
          <p:cNvPr id="81" name="Vc">
            <a:extLst>
              <a:ext uri="{FF2B5EF4-FFF2-40B4-BE49-F238E27FC236}">
                <a16:creationId xmlns:a16="http://schemas.microsoft.com/office/drawing/2014/main" id="{9B6349C6-CE09-9840-8EFC-92221E938FDB}"/>
              </a:ext>
            </a:extLst>
          </p:cNvPr>
          <p:cNvGrpSpPr/>
          <p:nvPr/>
        </p:nvGrpSpPr>
        <p:grpSpPr>
          <a:xfrm>
            <a:off x="4398889" y="2025642"/>
            <a:ext cx="135831" cy="2295835"/>
            <a:chOff x="3641652" y="2338942"/>
            <a:chExt cx="135831" cy="229583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604CDA-9568-39CF-5B09-CFBDEF6A7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568" y="2338942"/>
              <a:ext cx="0" cy="22958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4EAF90C-AAA1-ED19-F0FB-88BB0A88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551098" y="2728191"/>
              <a:ext cx="316939" cy="135831"/>
            </a:xfrm>
            <a:prstGeom prst="rect">
              <a:avLst/>
            </a:prstGeom>
          </p:spPr>
        </p:pic>
      </p:grpSp>
      <p:grpSp>
        <p:nvGrpSpPr>
          <p:cNvPr id="79" name="Vb">
            <a:extLst>
              <a:ext uri="{FF2B5EF4-FFF2-40B4-BE49-F238E27FC236}">
                <a16:creationId xmlns:a16="http://schemas.microsoft.com/office/drawing/2014/main" id="{26FCEB4B-E1AC-7B3B-78C9-324B66B8A816}"/>
              </a:ext>
            </a:extLst>
          </p:cNvPr>
          <p:cNvGrpSpPr/>
          <p:nvPr/>
        </p:nvGrpSpPr>
        <p:grpSpPr>
          <a:xfrm>
            <a:off x="4066354" y="2029850"/>
            <a:ext cx="135831" cy="1752600"/>
            <a:chOff x="3309117" y="2343150"/>
            <a:chExt cx="135831" cy="175260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ACEBA7-E472-1DB8-06E5-5A3DDA89C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682" y="2343150"/>
              <a:ext cx="0" cy="17526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F785BE-5788-E097-7419-81FF61048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218563" y="2730519"/>
              <a:ext cx="316939" cy="135831"/>
            </a:xfrm>
            <a:prstGeom prst="rect">
              <a:avLst/>
            </a:prstGeom>
          </p:spPr>
        </p:pic>
      </p:grpSp>
      <p:grpSp>
        <p:nvGrpSpPr>
          <p:cNvPr id="35" name="Va">
            <a:extLst>
              <a:ext uri="{FF2B5EF4-FFF2-40B4-BE49-F238E27FC236}">
                <a16:creationId xmlns:a16="http://schemas.microsoft.com/office/drawing/2014/main" id="{63F2133F-CB5D-A0DF-B9DB-AA07F98D7D75}"/>
              </a:ext>
            </a:extLst>
          </p:cNvPr>
          <p:cNvGrpSpPr/>
          <p:nvPr/>
        </p:nvGrpSpPr>
        <p:grpSpPr>
          <a:xfrm>
            <a:off x="3729658" y="2008026"/>
            <a:ext cx="135831" cy="1164824"/>
            <a:chOff x="3837335" y="2253200"/>
            <a:chExt cx="135831" cy="116482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78041F-68BF-9E8C-DA99-A79F4129C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8900" y="2253200"/>
              <a:ext cx="0" cy="11648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F0CE1C7-9442-A2B8-DFC1-7F60E6520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746781" y="2644916"/>
              <a:ext cx="316939" cy="135831"/>
            </a:xfrm>
            <a:prstGeom prst="rect">
              <a:avLst/>
            </a:prstGeom>
          </p:spPr>
        </p:pic>
      </p:grp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667E195A-4B76-4FDF-0916-E3E0A4013C2C}"/>
              </a:ext>
            </a:extLst>
          </p:cNvPr>
          <p:cNvCxnSpPr>
            <a:cxnSpLocks/>
          </p:cNvCxnSpPr>
          <p:nvPr/>
        </p:nvCxnSpPr>
        <p:spPr>
          <a:xfrm>
            <a:off x="5342459" y="3157760"/>
            <a:ext cx="3519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5558B3-F51A-4D5E-33DE-CB5504FDC9B6}"/>
              </a:ext>
            </a:extLst>
          </p:cNvPr>
          <p:cNvGrpSpPr/>
          <p:nvPr/>
        </p:nvGrpSpPr>
        <p:grpSpPr>
          <a:xfrm>
            <a:off x="5710237" y="2027810"/>
            <a:ext cx="790857" cy="2163993"/>
            <a:chOff x="5710237" y="2027810"/>
            <a:chExt cx="790857" cy="2163993"/>
          </a:xfrm>
        </p:grpSpPr>
        <p:grpSp>
          <p:nvGrpSpPr>
            <p:cNvPr id="99" name="CTB">
              <a:extLst>
                <a:ext uri="{FF2B5EF4-FFF2-40B4-BE49-F238E27FC236}">
                  <a16:creationId xmlns:a16="http://schemas.microsoft.com/office/drawing/2014/main" id="{13C4D344-B1BD-74AB-5612-47586CA15875}"/>
                </a:ext>
              </a:extLst>
            </p:cNvPr>
            <p:cNvGrpSpPr/>
            <p:nvPr/>
          </p:nvGrpSpPr>
          <p:grpSpPr>
            <a:xfrm>
              <a:off x="5710237" y="2027810"/>
              <a:ext cx="790857" cy="2163993"/>
              <a:chOff x="4953000" y="2341110"/>
              <a:chExt cx="790857" cy="216399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6D4359B8-E75B-053D-83DE-8484B053BD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8555" y="2341110"/>
                <a:ext cx="0" cy="152604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50A4CF9D-05C0-A2E6-6A1A-8E8B6AB72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5195" y="2341110"/>
                <a:ext cx="0" cy="15850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C10DD76B-972B-1305-5B68-A16E21F2D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0" y="3698365"/>
                <a:ext cx="790857" cy="806738"/>
              </a:xfrm>
              <a:prstGeom prst="rect">
                <a:avLst/>
              </a:prstGeom>
            </p:spPr>
          </p:pic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71EB435-5E1B-FFB4-95A9-FC80B0AED816}"/>
                </a:ext>
              </a:extLst>
            </p:cNvPr>
            <p:cNvCxnSpPr>
              <a:cxnSpLocks/>
            </p:cNvCxnSpPr>
            <p:nvPr/>
          </p:nvCxnSpPr>
          <p:spPr>
            <a:xfrm>
              <a:off x="5710237" y="3770530"/>
              <a:ext cx="35190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BEA7E-158F-8146-72B7-FCE63027B82E}"/>
              </a:ext>
            </a:extLst>
          </p:cNvPr>
          <p:cNvGrpSpPr/>
          <p:nvPr/>
        </p:nvGrpSpPr>
        <p:grpSpPr>
          <a:xfrm>
            <a:off x="6167437" y="2029850"/>
            <a:ext cx="790857" cy="2743200"/>
            <a:chOff x="6167437" y="2029850"/>
            <a:chExt cx="790857" cy="2743200"/>
          </a:xfrm>
        </p:grpSpPr>
        <p:grpSp>
          <p:nvGrpSpPr>
            <p:cNvPr id="101" name="CTC">
              <a:extLst>
                <a:ext uri="{FF2B5EF4-FFF2-40B4-BE49-F238E27FC236}">
                  <a16:creationId xmlns:a16="http://schemas.microsoft.com/office/drawing/2014/main" id="{70187AB3-7343-2ED8-92EF-5DD75D50EB17}"/>
                </a:ext>
              </a:extLst>
            </p:cNvPr>
            <p:cNvGrpSpPr/>
            <p:nvPr/>
          </p:nvGrpSpPr>
          <p:grpSpPr>
            <a:xfrm>
              <a:off x="6167437" y="2029850"/>
              <a:ext cx="790857" cy="2743200"/>
              <a:chOff x="5410200" y="2343150"/>
              <a:chExt cx="790857" cy="2743200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CCB1D9B-531B-B06F-2ED5-1308A2C26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5696" y="2343150"/>
                <a:ext cx="0" cy="20574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0B3E201-FFE7-F9F3-F67B-56008C5CF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2336" y="2343150"/>
                <a:ext cx="0" cy="2057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6104CC33-13EE-AD86-8848-22F4D12F7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4279612"/>
                <a:ext cx="790857" cy="806738"/>
              </a:xfrm>
              <a:prstGeom prst="rect">
                <a:avLst/>
              </a:prstGeom>
            </p:spPr>
          </p:pic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F35B002-5FDD-2124-ECB8-4D54BC19B8EE}"/>
                </a:ext>
              </a:extLst>
            </p:cNvPr>
            <p:cNvCxnSpPr>
              <a:cxnSpLocks/>
            </p:cNvCxnSpPr>
            <p:nvPr/>
          </p:nvCxnSpPr>
          <p:spPr>
            <a:xfrm>
              <a:off x="6167437" y="4321477"/>
              <a:ext cx="3519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Amps C 0">
            <a:extLst>
              <a:ext uri="{FF2B5EF4-FFF2-40B4-BE49-F238E27FC236}">
                <a16:creationId xmlns:a16="http://schemas.microsoft.com/office/drawing/2014/main" id="{DFFC082A-DE9B-0B94-242B-A73309B301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63" y="2524788"/>
            <a:ext cx="2402371" cy="2058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Amps BC C0">
            <a:extLst>
              <a:ext uri="{FF2B5EF4-FFF2-40B4-BE49-F238E27FC236}">
                <a16:creationId xmlns:a16="http://schemas.microsoft.com/office/drawing/2014/main" id="{BA341E48-37C1-EC69-2048-AD84ADB36D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63" y="2524788"/>
            <a:ext cx="2402371" cy="2058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Amps B 0">
            <a:extLst>
              <a:ext uri="{FF2B5EF4-FFF2-40B4-BE49-F238E27FC236}">
                <a16:creationId xmlns:a16="http://schemas.microsoft.com/office/drawing/2014/main" id="{C39C98A0-83CB-7AC8-42EA-90D3BA0DE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63" y="2524788"/>
            <a:ext cx="2402371" cy="2058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2BB9CAB-6F7B-1038-01E0-CFD7865E78C0}"/>
              </a:ext>
            </a:extLst>
          </p:cNvPr>
          <p:cNvGrpSpPr/>
          <p:nvPr/>
        </p:nvGrpSpPr>
        <p:grpSpPr>
          <a:xfrm>
            <a:off x="1411127" y="3105611"/>
            <a:ext cx="1520147" cy="316528"/>
            <a:chOff x="1411127" y="3105611"/>
            <a:chExt cx="1520147" cy="31652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2E795A-4A64-5384-AF04-701C6FF8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074" y="3157760"/>
              <a:ext cx="457200" cy="26437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27FD195-30C9-DD16-2637-AE061DA0D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411127" y="3105611"/>
              <a:ext cx="457200" cy="264379"/>
            </a:xfrm>
            <a:prstGeom prst="rect">
              <a:avLst/>
            </a:prstGeom>
          </p:spPr>
        </p:pic>
      </p:grpSp>
      <p:sp>
        <p:nvSpPr>
          <p:cNvPr id="15" name="Oval - Bad PF LCD">
            <a:extLst>
              <a:ext uri="{FF2B5EF4-FFF2-40B4-BE49-F238E27FC236}">
                <a16:creationId xmlns:a16="http://schemas.microsoft.com/office/drawing/2014/main" id="{E77E7D65-8932-EB57-DC49-B9630BE47A39}"/>
              </a:ext>
            </a:extLst>
          </p:cNvPr>
          <p:cNvSpPr/>
          <p:nvPr/>
        </p:nvSpPr>
        <p:spPr>
          <a:xfrm>
            <a:off x="1721707" y="3189301"/>
            <a:ext cx="944947" cy="32839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635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D5B313-9FD0-E677-F6AA-582897FFED30}"/>
              </a:ext>
            </a:extLst>
          </p:cNvPr>
          <p:cNvGrpSpPr/>
          <p:nvPr/>
        </p:nvGrpSpPr>
        <p:grpSpPr>
          <a:xfrm>
            <a:off x="6063345" y="2472349"/>
            <a:ext cx="747365" cy="380582"/>
            <a:chOff x="6063345" y="2472349"/>
            <a:chExt cx="747365" cy="38058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AB8FBD-2AE5-61B5-FCA4-E951D2FED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510" y="2588552"/>
              <a:ext cx="457200" cy="26437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186BA12-FDE6-0794-4F12-C907F4BF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63345" y="2472349"/>
              <a:ext cx="457200" cy="2643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A0AF40-169E-85CD-AF0F-9C4C3E6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 Troubleshooting – Current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40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3715 0.0009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0382 -0.00093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00087 -0.0348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5" grpId="2" animBg="1"/>
      <p:bldP spid="15" grpId="3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E66201-C801-AC7E-75BB-39482E38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 Troubleshooting – Current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371E1-A786-C3B6-9936-78291B04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9" r="1157"/>
          <a:stretch/>
        </p:blipFill>
        <p:spPr>
          <a:xfrm>
            <a:off x="3238645" y="1352550"/>
            <a:ext cx="4067166" cy="1057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EDCE91-020F-D2E5-C845-A78B8A075FC0}"/>
              </a:ext>
            </a:extLst>
          </p:cNvPr>
          <p:cNvCxnSpPr>
            <a:cxnSpLocks/>
          </p:cNvCxnSpPr>
          <p:nvPr/>
        </p:nvCxnSpPr>
        <p:spPr>
          <a:xfrm>
            <a:off x="3551132" y="3760643"/>
            <a:ext cx="3850794" cy="1957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8322E1-1331-5A3C-5236-65AC7D130922}"/>
              </a:ext>
            </a:extLst>
          </p:cNvPr>
          <p:cNvCxnSpPr>
            <a:cxnSpLocks/>
          </p:cNvCxnSpPr>
          <p:nvPr/>
        </p:nvCxnSpPr>
        <p:spPr>
          <a:xfrm>
            <a:off x="3576637" y="4321477"/>
            <a:ext cx="38507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097E24-0D85-0E4F-DFC8-093F14C78C8F}"/>
              </a:ext>
            </a:extLst>
          </p:cNvPr>
          <p:cNvCxnSpPr>
            <a:cxnSpLocks/>
          </p:cNvCxnSpPr>
          <p:nvPr/>
        </p:nvCxnSpPr>
        <p:spPr>
          <a:xfrm>
            <a:off x="3576637" y="3157760"/>
            <a:ext cx="385079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9EC3BFB-C239-E4C4-589D-47FF5B3FC7B4}"/>
              </a:ext>
            </a:extLst>
          </p:cNvPr>
          <p:cNvSpPr/>
          <p:nvPr/>
        </p:nvSpPr>
        <p:spPr>
          <a:xfrm>
            <a:off x="4643437" y="30204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C000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2FE38A81-E3EF-0D26-0281-2958B738F40C}"/>
              </a:ext>
            </a:extLst>
          </p:cNvPr>
          <p:cNvSpPr/>
          <p:nvPr/>
        </p:nvSpPr>
        <p:spPr>
          <a:xfrm>
            <a:off x="4643437" y="3630050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D685799-6973-9B87-B9A8-E342A49D40EC}"/>
              </a:ext>
            </a:extLst>
          </p:cNvPr>
          <p:cNvSpPr/>
          <p:nvPr/>
        </p:nvSpPr>
        <p:spPr>
          <a:xfrm>
            <a:off x="4643437" y="4171471"/>
            <a:ext cx="638699" cy="294422"/>
          </a:xfrm>
          <a:prstGeom prst="rightArrow">
            <a:avLst>
              <a:gd name="adj1" fmla="val 50000"/>
              <a:gd name="adj2" fmla="val 108233"/>
            </a:avLst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25" name="Text - C">
            <a:extLst>
              <a:ext uri="{FF2B5EF4-FFF2-40B4-BE49-F238E27FC236}">
                <a16:creationId xmlns:a16="http://schemas.microsoft.com/office/drawing/2014/main" id="{6C84FB87-6CB5-5361-911B-63A04CEE7EA4}"/>
              </a:ext>
            </a:extLst>
          </p:cNvPr>
          <p:cNvSpPr txBox="1"/>
          <p:nvPr/>
        </p:nvSpPr>
        <p:spPr>
          <a:xfrm>
            <a:off x="7554326" y="4191186"/>
            <a:ext cx="279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C</a:t>
            </a:r>
          </a:p>
        </p:txBody>
      </p:sp>
      <p:sp>
        <p:nvSpPr>
          <p:cNvPr id="26" name="Text - B">
            <a:extLst>
              <a:ext uri="{FF2B5EF4-FFF2-40B4-BE49-F238E27FC236}">
                <a16:creationId xmlns:a16="http://schemas.microsoft.com/office/drawing/2014/main" id="{6D8BD617-ED6B-44D5-300A-1FD1AF849D3A}"/>
              </a:ext>
            </a:extLst>
          </p:cNvPr>
          <p:cNvSpPr txBox="1"/>
          <p:nvPr/>
        </p:nvSpPr>
        <p:spPr>
          <a:xfrm>
            <a:off x="7554326" y="3651314"/>
            <a:ext cx="28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B</a:t>
            </a:r>
          </a:p>
        </p:txBody>
      </p:sp>
      <p:sp>
        <p:nvSpPr>
          <p:cNvPr id="27" name="Text - A">
            <a:extLst>
              <a:ext uri="{FF2B5EF4-FFF2-40B4-BE49-F238E27FC236}">
                <a16:creationId xmlns:a16="http://schemas.microsoft.com/office/drawing/2014/main" id="{FF4E3396-16DA-443A-D07D-72355A0EC9B2}"/>
              </a:ext>
            </a:extLst>
          </p:cNvPr>
          <p:cNvSpPr txBox="1"/>
          <p:nvPr/>
        </p:nvSpPr>
        <p:spPr>
          <a:xfrm>
            <a:off x="7554326" y="3025766"/>
            <a:ext cx="293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CA" sz="1400" dirty="0"/>
              <a:t>A</a:t>
            </a:r>
          </a:p>
        </p:txBody>
      </p:sp>
      <p:grpSp>
        <p:nvGrpSpPr>
          <p:cNvPr id="28" name="CTA">
            <a:extLst>
              <a:ext uri="{FF2B5EF4-FFF2-40B4-BE49-F238E27FC236}">
                <a16:creationId xmlns:a16="http://schemas.microsoft.com/office/drawing/2014/main" id="{C625624B-3885-448C-11BC-BF9A5F4B219A}"/>
              </a:ext>
            </a:extLst>
          </p:cNvPr>
          <p:cNvGrpSpPr/>
          <p:nvPr/>
        </p:nvGrpSpPr>
        <p:grpSpPr>
          <a:xfrm>
            <a:off x="5329237" y="2008026"/>
            <a:ext cx="790857" cy="1561772"/>
            <a:chOff x="4572000" y="2321326"/>
            <a:chExt cx="790857" cy="156177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5E2950-949D-86BC-4899-F12FD5CD4D76}"/>
                </a:ext>
              </a:extLst>
            </p:cNvPr>
            <p:cNvGrpSpPr/>
            <p:nvPr/>
          </p:nvGrpSpPr>
          <p:grpSpPr>
            <a:xfrm>
              <a:off x="5084136" y="2321326"/>
              <a:ext cx="136640" cy="1058208"/>
              <a:chOff x="5084136" y="2321326"/>
              <a:chExt cx="136640" cy="1058208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870DCF9-E88C-949B-214C-89C62294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4136" y="2321326"/>
                <a:ext cx="0" cy="99386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839BAAE-F71F-8EAA-C17C-27F4C1F35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0776" y="2321326"/>
                <a:ext cx="0" cy="105820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681114C-722F-7CB4-63B7-1DD8D315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076360"/>
              <a:ext cx="790857" cy="806738"/>
            </a:xfrm>
            <a:prstGeom prst="rect">
              <a:avLst/>
            </a:prstGeom>
          </p:spPr>
        </p:pic>
      </p:grpSp>
      <p:grpSp>
        <p:nvGrpSpPr>
          <p:cNvPr id="47" name="Vc">
            <a:extLst>
              <a:ext uri="{FF2B5EF4-FFF2-40B4-BE49-F238E27FC236}">
                <a16:creationId xmlns:a16="http://schemas.microsoft.com/office/drawing/2014/main" id="{9B6349C6-CE09-9840-8EFC-92221E938FDB}"/>
              </a:ext>
            </a:extLst>
          </p:cNvPr>
          <p:cNvGrpSpPr/>
          <p:nvPr/>
        </p:nvGrpSpPr>
        <p:grpSpPr>
          <a:xfrm>
            <a:off x="4398889" y="2025642"/>
            <a:ext cx="135831" cy="2295835"/>
            <a:chOff x="3641652" y="2338942"/>
            <a:chExt cx="135831" cy="229583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B604CDA-9568-39CF-5B09-CFBDEF6A7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9568" y="2338942"/>
              <a:ext cx="0" cy="22958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4EAF90C-AAA1-ED19-F0FB-88BB0A8876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551098" y="2728191"/>
              <a:ext cx="316939" cy="135831"/>
            </a:xfrm>
            <a:prstGeom prst="rect">
              <a:avLst/>
            </a:prstGeom>
          </p:spPr>
        </p:pic>
      </p:grpSp>
      <p:grpSp>
        <p:nvGrpSpPr>
          <p:cNvPr id="50" name="Vb">
            <a:extLst>
              <a:ext uri="{FF2B5EF4-FFF2-40B4-BE49-F238E27FC236}">
                <a16:creationId xmlns:a16="http://schemas.microsoft.com/office/drawing/2014/main" id="{26FCEB4B-E1AC-7B3B-78C9-324B66B8A816}"/>
              </a:ext>
            </a:extLst>
          </p:cNvPr>
          <p:cNvGrpSpPr/>
          <p:nvPr/>
        </p:nvGrpSpPr>
        <p:grpSpPr>
          <a:xfrm>
            <a:off x="4066354" y="2029850"/>
            <a:ext cx="135831" cy="1752600"/>
            <a:chOff x="3309117" y="2343150"/>
            <a:chExt cx="135831" cy="17526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ACEBA7-E472-1DB8-06E5-5A3DDA89C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70682" y="2343150"/>
              <a:ext cx="0" cy="17526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2F785BE-5788-E097-7419-81FF61048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218563" y="2730519"/>
              <a:ext cx="316939" cy="135831"/>
            </a:xfrm>
            <a:prstGeom prst="rect">
              <a:avLst/>
            </a:prstGeom>
          </p:spPr>
        </p:pic>
      </p:grpSp>
      <p:grpSp>
        <p:nvGrpSpPr>
          <p:cNvPr id="53" name="Va">
            <a:extLst>
              <a:ext uri="{FF2B5EF4-FFF2-40B4-BE49-F238E27FC236}">
                <a16:creationId xmlns:a16="http://schemas.microsoft.com/office/drawing/2014/main" id="{63F2133F-CB5D-A0DF-B9DB-AA07F98D7D75}"/>
              </a:ext>
            </a:extLst>
          </p:cNvPr>
          <p:cNvGrpSpPr/>
          <p:nvPr/>
        </p:nvGrpSpPr>
        <p:grpSpPr>
          <a:xfrm>
            <a:off x="3729658" y="2008026"/>
            <a:ext cx="135831" cy="1164824"/>
            <a:chOff x="3837335" y="2253200"/>
            <a:chExt cx="135831" cy="116482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778041F-68BF-9E8C-DA99-A79F4129C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8900" y="2253200"/>
              <a:ext cx="0" cy="11648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F0CE1C7-9442-A2B8-DFC1-7F60E6520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4" t="39767" r="30831" b="39181"/>
            <a:stretch/>
          </p:blipFill>
          <p:spPr>
            <a:xfrm rot="16200000">
              <a:off x="3746781" y="2644916"/>
              <a:ext cx="316939" cy="135831"/>
            </a:xfrm>
            <a:prstGeom prst="rect">
              <a:avLst/>
            </a:prstGeom>
          </p:spPr>
        </p:pic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7E195A-4B76-4FDF-0916-E3E0A4013C2C}"/>
              </a:ext>
            </a:extLst>
          </p:cNvPr>
          <p:cNvCxnSpPr>
            <a:cxnSpLocks/>
          </p:cNvCxnSpPr>
          <p:nvPr/>
        </p:nvCxnSpPr>
        <p:spPr>
          <a:xfrm>
            <a:off x="5342459" y="3157760"/>
            <a:ext cx="3519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15558B3-F51A-4D5E-33DE-CB5504FDC9B6}"/>
              </a:ext>
            </a:extLst>
          </p:cNvPr>
          <p:cNvGrpSpPr/>
          <p:nvPr/>
        </p:nvGrpSpPr>
        <p:grpSpPr>
          <a:xfrm>
            <a:off x="5710237" y="2027810"/>
            <a:ext cx="790857" cy="2163993"/>
            <a:chOff x="5710237" y="2027810"/>
            <a:chExt cx="790857" cy="2163993"/>
          </a:xfrm>
        </p:grpSpPr>
        <p:grpSp>
          <p:nvGrpSpPr>
            <p:cNvPr id="58" name="CTB">
              <a:extLst>
                <a:ext uri="{FF2B5EF4-FFF2-40B4-BE49-F238E27FC236}">
                  <a16:creationId xmlns:a16="http://schemas.microsoft.com/office/drawing/2014/main" id="{13C4D344-B1BD-74AB-5612-47586CA15875}"/>
                </a:ext>
              </a:extLst>
            </p:cNvPr>
            <p:cNvGrpSpPr/>
            <p:nvPr/>
          </p:nvGrpSpPr>
          <p:grpSpPr>
            <a:xfrm>
              <a:off x="5710237" y="2027810"/>
              <a:ext cx="790857" cy="2163993"/>
              <a:chOff x="4953000" y="2341110"/>
              <a:chExt cx="790857" cy="2163993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D4359B8-E75B-053D-83DE-8484B053BD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8555" y="2341110"/>
                <a:ext cx="0" cy="152604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50A4CF9D-05C0-A2E6-6A1A-8E8B6AB727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75195" y="2341110"/>
                <a:ext cx="0" cy="158503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10DD76B-972B-1305-5B68-A16E21F2D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3000" y="3698365"/>
                <a:ext cx="790857" cy="806738"/>
              </a:xfrm>
              <a:prstGeom prst="rect">
                <a:avLst/>
              </a:prstGeom>
            </p:spPr>
          </p:pic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71EB435-5E1B-FFB4-95A9-FC80B0AED816}"/>
                </a:ext>
              </a:extLst>
            </p:cNvPr>
            <p:cNvCxnSpPr>
              <a:cxnSpLocks/>
            </p:cNvCxnSpPr>
            <p:nvPr/>
          </p:nvCxnSpPr>
          <p:spPr>
            <a:xfrm>
              <a:off x="5710237" y="3770530"/>
              <a:ext cx="351901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ABEA7E-158F-8146-72B7-FCE63027B82E}"/>
              </a:ext>
            </a:extLst>
          </p:cNvPr>
          <p:cNvGrpSpPr/>
          <p:nvPr/>
        </p:nvGrpSpPr>
        <p:grpSpPr>
          <a:xfrm>
            <a:off x="6167437" y="2029850"/>
            <a:ext cx="790857" cy="2743200"/>
            <a:chOff x="6167437" y="2029850"/>
            <a:chExt cx="790857" cy="2743200"/>
          </a:xfrm>
        </p:grpSpPr>
        <p:grpSp>
          <p:nvGrpSpPr>
            <p:cNvPr id="64" name="CTC">
              <a:extLst>
                <a:ext uri="{FF2B5EF4-FFF2-40B4-BE49-F238E27FC236}">
                  <a16:creationId xmlns:a16="http://schemas.microsoft.com/office/drawing/2014/main" id="{70187AB3-7343-2ED8-92EF-5DD75D50EB17}"/>
                </a:ext>
              </a:extLst>
            </p:cNvPr>
            <p:cNvGrpSpPr/>
            <p:nvPr/>
          </p:nvGrpSpPr>
          <p:grpSpPr>
            <a:xfrm>
              <a:off x="6167437" y="2029850"/>
              <a:ext cx="790857" cy="2743200"/>
              <a:chOff x="5410200" y="2343150"/>
              <a:chExt cx="790857" cy="274320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CCB1D9B-531B-B06F-2ED5-1308A2C26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5696" y="2343150"/>
                <a:ext cx="0" cy="205740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0B3E201-FFE7-F9F3-F67B-56008C5CF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2336" y="2343150"/>
                <a:ext cx="0" cy="20574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6104CC33-13EE-AD86-8848-22F4D12F7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4279612"/>
                <a:ext cx="790857" cy="806738"/>
              </a:xfrm>
              <a:prstGeom prst="rect">
                <a:avLst/>
              </a:prstGeom>
            </p:spPr>
          </p:pic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F35B002-5FDD-2124-ECB8-4D54BC19B8EE}"/>
                </a:ext>
              </a:extLst>
            </p:cNvPr>
            <p:cNvCxnSpPr>
              <a:cxnSpLocks/>
            </p:cNvCxnSpPr>
            <p:nvPr/>
          </p:nvCxnSpPr>
          <p:spPr>
            <a:xfrm>
              <a:off x="6167437" y="4321477"/>
              <a:ext cx="35190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 Box 2">
            <a:extLst>
              <a:ext uri="{FF2B5EF4-FFF2-40B4-BE49-F238E27FC236}">
                <a16:creationId xmlns:a16="http://schemas.microsoft.com/office/drawing/2014/main" id="{816953CF-D111-88DF-05B0-9B59A3DD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03963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b="1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Ensure CTs are wired properly after the test</a:t>
            </a:r>
          </a:p>
        </p:txBody>
      </p:sp>
    </p:spTree>
    <p:extLst>
      <p:ext uri="{BB962C8B-B14F-4D97-AF65-F5344CB8AC3E}">
        <p14:creationId xmlns:p14="http://schemas.microsoft.com/office/powerpoint/2010/main" val="14029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mps" hidden="1">
            <a:extLst>
              <a:ext uri="{FF2B5EF4-FFF2-40B4-BE49-F238E27FC236}">
                <a16:creationId xmlns:a16="http://schemas.microsoft.com/office/drawing/2014/main" id="{D811F388-EE81-4B85-1374-1676C0862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81150"/>
            <a:ext cx="2880000" cy="2467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F">
            <a:extLst>
              <a:ext uri="{FF2B5EF4-FFF2-40B4-BE49-F238E27FC236}">
                <a16:creationId xmlns:a16="http://schemas.microsoft.com/office/drawing/2014/main" id="{3540EFC2-9A41-8716-AE61-CD77430D8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81150"/>
            <a:ext cx="2880000" cy="2467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MC">
            <a:extLst>
              <a:ext uri="{FF2B5EF4-FFF2-40B4-BE49-F238E27FC236}">
                <a16:creationId xmlns:a16="http://schemas.microsoft.com/office/drawing/2014/main" id="{0B76D964-83C9-564F-6A81-D8D6014B1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 t="2892" r="1403" b="4317"/>
          <a:stretch/>
        </p:blipFill>
        <p:spPr>
          <a:xfrm>
            <a:off x="4136064" y="1440712"/>
            <a:ext cx="4795200" cy="2925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Oval - MC OK" hidden="1">
            <a:extLst>
              <a:ext uri="{FF2B5EF4-FFF2-40B4-BE49-F238E27FC236}">
                <a16:creationId xmlns:a16="http://schemas.microsoft.com/office/drawing/2014/main" id="{BCD76F7F-8627-CD2F-2450-F5A978185C9B}"/>
              </a:ext>
            </a:extLst>
          </p:cNvPr>
          <p:cNvSpPr/>
          <p:nvPr/>
        </p:nvSpPr>
        <p:spPr>
          <a:xfrm>
            <a:off x="5588727" y="2952750"/>
            <a:ext cx="1681170" cy="106680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Check">
            <a:extLst>
              <a:ext uri="{FF2B5EF4-FFF2-40B4-BE49-F238E27FC236}">
                <a16:creationId xmlns:a16="http://schemas.microsoft.com/office/drawing/2014/main" id="{DA6311FE-45EB-5FD6-2955-0090F2765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55" y="2079654"/>
            <a:ext cx="2030312" cy="1804722"/>
          </a:xfrm>
          <a:prstGeom prst="rect">
            <a:avLst/>
          </a:prstGeom>
        </p:spPr>
      </p:pic>
      <p:sp>
        <p:nvSpPr>
          <p:cNvPr id="6" name="Oval - Negative PF LCD">
            <a:extLst>
              <a:ext uri="{FF2B5EF4-FFF2-40B4-BE49-F238E27FC236}">
                <a16:creationId xmlns:a16="http://schemas.microsoft.com/office/drawing/2014/main" id="{0276397E-E3FC-D85E-8523-B7AC6E285CF1}"/>
              </a:ext>
            </a:extLst>
          </p:cNvPr>
          <p:cNvSpPr/>
          <p:nvPr/>
        </p:nvSpPr>
        <p:spPr>
          <a:xfrm>
            <a:off x="1847573" y="2343150"/>
            <a:ext cx="1681170" cy="361943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ffectLst>
            <a:glow rad="1016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1ACE0-BA25-DE08-CB44-2B99029E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Measurements – Power Factor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44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18083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CA" altLang="en-US" sz="1800" dirty="0"/>
              <a:t>3) Check POWER FACTOR</a:t>
            </a:r>
          </a:p>
          <a:p>
            <a:pPr lvl="1"/>
            <a:r>
              <a:rPr lang="en-CA" altLang="en-US" dirty="0"/>
              <a:t>Per Phase Bi-Color LED (Red / Green)</a:t>
            </a:r>
          </a:p>
          <a:p>
            <a:pPr lvl="1"/>
            <a:r>
              <a:rPr lang="en-CA" altLang="en-US" dirty="0"/>
              <a:t>Flashing or Solid RED indicates </a:t>
            </a:r>
            <a:br>
              <a:rPr lang="en-CA" altLang="en-US" dirty="0"/>
            </a:br>
            <a:r>
              <a:rPr lang="en-CA" altLang="en-US" dirty="0"/>
              <a:t>Poor Power Factor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BD0AB1-F0EC-6461-D1AB-B23637131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Measurement Troubleshooting – Power Factor</a:t>
            </a:r>
            <a:endParaRPr lang="en-CA" dirty="0"/>
          </a:p>
        </p:txBody>
      </p:sp>
      <p:graphicFrame>
        <p:nvGraphicFramePr>
          <p:cNvPr id="203814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849254"/>
              </p:ext>
            </p:extLst>
          </p:nvPr>
        </p:nvGraphicFramePr>
        <p:xfrm>
          <a:off x="685800" y="2911220"/>
          <a:ext cx="7772400" cy="126073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340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LED</a:t>
                      </a: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Meaning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positive (“imported”), but VAR &gt; W (bad power factor).  Potential CT Phasing issue.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915"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Ubuntu Light" panose="020B0304030602030204" pitchFamily="34" charset="0"/>
                        <a:cs typeface="Arial" charset="0"/>
                      </a:endParaRPr>
                    </a:p>
                  </a:txBody>
                  <a:tcPr marT="34290" marB="3429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Ubuntu Light" panose="020B0304030602030204" pitchFamily="34" charset="0"/>
                          <a:cs typeface="Arial" charset="0"/>
                        </a:rPr>
                        <a:t>Power is negative (“exported”), but VAR &gt; W (bad power factor). Potential CT Phasing issue.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711" name="Rectangle 39"/>
          <p:cNvSpPr>
            <a:spLocks noChangeArrowheads="1"/>
          </p:cNvSpPr>
          <p:nvPr/>
        </p:nvSpPr>
        <p:spPr bwMode="auto">
          <a:xfrm>
            <a:off x="838200" y="3381407"/>
            <a:ext cx="21336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2" name="Rectangle 40"/>
          <p:cNvSpPr>
            <a:spLocks noChangeArrowheads="1"/>
          </p:cNvSpPr>
          <p:nvPr/>
        </p:nvSpPr>
        <p:spPr bwMode="auto">
          <a:xfrm>
            <a:off x="838200" y="3838607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3" name="Rectangle 41"/>
          <p:cNvSpPr>
            <a:spLocks noChangeArrowheads="1"/>
          </p:cNvSpPr>
          <p:nvPr/>
        </p:nvSpPr>
        <p:spPr bwMode="auto">
          <a:xfrm>
            <a:off x="1295400" y="3838607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4" name="Rectangle 42"/>
          <p:cNvSpPr>
            <a:spLocks noChangeArrowheads="1"/>
          </p:cNvSpPr>
          <p:nvPr/>
        </p:nvSpPr>
        <p:spPr bwMode="auto">
          <a:xfrm>
            <a:off x="2209800" y="3838607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5" name="Rectangle 43"/>
          <p:cNvSpPr>
            <a:spLocks noChangeArrowheads="1"/>
          </p:cNvSpPr>
          <p:nvPr/>
        </p:nvSpPr>
        <p:spPr bwMode="auto">
          <a:xfrm>
            <a:off x="2667000" y="3838607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6" name="Rectangle 44"/>
          <p:cNvSpPr>
            <a:spLocks noChangeArrowheads="1"/>
          </p:cNvSpPr>
          <p:nvPr/>
        </p:nvSpPr>
        <p:spPr bwMode="auto">
          <a:xfrm>
            <a:off x="1752600" y="3838607"/>
            <a:ext cx="304800" cy="228600"/>
          </a:xfrm>
          <a:prstGeom prst="rect">
            <a:avLst/>
          </a:prstGeom>
          <a:solidFill>
            <a:srgbClr val="FF010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B45E79-B9A6-3DF9-308D-75ECFF66E696}"/>
              </a:ext>
            </a:extLst>
          </p:cNvPr>
          <p:cNvGrpSpPr/>
          <p:nvPr/>
        </p:nvGrpSpPr>
        <p:grpSpPr>
          <a:xfrm>
            <a:off x="5334000" y="1428750"/>
            <a:ext cx="2677576" cy="751716"/>
            <a:chOff x="5334000" y="1428750"/>
            <a:chExt cx="2677576" cy="751716"/>
          </a:xfrm>
        </p:grpSpPr>
        <p:pic>
          <p:nvPicPr>
            <p:cNvPr id="6" name="Picture 217" descr="WattsOn-Mark II - Color">
              <a:extLst>
                <a:ext uri="{FF2B5EF4-FFF2-40B4-BE49-F238E27FC236}">
                  <a16:creationId xmlns:a16="http://schemas.microsoft.com/office/drawing/2014/main" id="{79D23633-AF68-F14E-C45E-CCF1960CE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3" t="14238" r="51544" b="75905"/>
            <a:stretch>
              <a:fillRect/>
            </a:stretch>
          </p:blipFill>
          <p:spPr bwMode="auto">
            <a:xfrm>
              <a:off x="5334000" y="1428750"/>
              <a:ext cx="2677576" cy="7517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556B8C-2456-E35B-4249-1DAF5556F7E1}"/>
                </a:ext>
              </a:extLst>
            </p:cNvPr>
            <p:cNvSpPr txBox="1"/>
            <p:nvPr/>
          </p:nvSpPr>
          <p:spPr>
            <a:xfrm rot="16200000">
              <a:off x="6807145" y="1451357"/>
              <a:ext cx="2535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CA" sz="800" dirty="0">
                  <a:latin typeface="+mn-lt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1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8E0039-BA6E-6E8F-551F-3D7E37A6C7BC}"/>
              </a:ext>
            </a:extLst>
          </p:cNvPr>
          <p:cNvSpPr txBox="1"/>
          <p:nvPr/>
        </p:nvSpPr>
        <p:spPr>
          <a:xfrm>
            <a:off x="152400" y="165735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CA" sz="4400" dirty="0">
                <a:solidFill>
                  <a:srgbClr val="66FF33"/>
                </a:solidFill>
                <a:latin typeface="Ubuntu" panose="020B0504030602030204" pitchFamily="34" charset="0"/>
              </a:rPr>
              <a:t>0.9 &lt; |PF| &lt; 1.0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579FC-CD87-9295-9F5F-92D3AA92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Measurements – Power Factor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A61A3-4027-5070-18C1-B55660449B73}"/>
              </a:ext>
            </a:extLst>
          </p:cNvPr>
          <p:cNvSpPr txBox="1"/>
          <p:nvPr/>
        </p:nvSpPr>
        <p:spPr>
          <a:xfrm>
            <a:off x="3505200" y="2780782"/>
            <a:ext cx="5153941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abs(Power Factor) should be between 0.9-1.0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Ignore the sign when validating power factor</a:t>
            </a:r>
          </a:p>
        </p:txBody>
      </p:sp>
      <p:pic>
        <p:nvPicPr>
          <p:cNvPr id="5" name="Check">
            <a:extLst>
              <a:ext uri="{FF2B5EF4-FFF2-40B4-BE49-F238E27FC236}">
                <a16:creationId xmlns:a16="http://schemas.microsoft.com/office/drawing/2014/main" id="{F81B2486-DED3-3956-420A-FD1759587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27344"/>
            <a:ext cx="2030312" cy="18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F-BAD">
            <a:extLst>
              <a:ext uri="{FF2B5EF4-FFF2-40B4-BE49-F238E27FC236}">
                <a16:creationId xmlns:a16="http://schemas.microsoft.com/office/drawing/2014/main" id="{07ECAA01-CB86-62CF-FB67-262FF350E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89519"/>
            <a:ext cx="2004245" cy="1717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MC Bad PF">
            <a:extLst>
              <a:ext uri="{FF2B5EF4-FFF2-40B4-BE49-F238E27FC236}">
                <a16:creationId xmlns:a16="http://schemas.microsoft.com/office/drawing/2014/main" id="{5A45D731-BFD4-BBC5-AA1A-EA942B93E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2" y="2812999"/>
            <a:ext cx="3337068" cy="2044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Oval - MC Bad">
            <a:extLst>
              <a:ext uri="{FF2B5EF4-FFF2-40B4-BE49-F238E27FC236}">
                <a16:creationId xmlns:a16="http://schemas.microsoft.com/office/drawing/2014/main" id="{C1593C48-41E2-6AE2-D857-6C3578563013}"/>
              </a:ext>
            </a:extLst>
          </p:cNvPr>
          <p:cNvSpPr/>
          <p:nvPr/>
        </p:nvSpPr>
        <p:spPr>
          <a:xfrm>
            <a:off x="1404392" y="3865254"/>
            <a:ext cx="1169957" cy="74240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sp>
        <p:nvSpPr>
          <p:cNvPr id="9" name="Oval - Bad PF LCD">
            <a:extLst>
              <a:ext uri="{FF2B5EF4-FFF2-40B4-BE49-F238E27FC236}">
                <a16:creationId xmlns:a16="http://schemas.microsoft.com/office/drawing/2014/main" id="{E0CC1D2E-4ED8-3069-E115-CED0BB14AF83}"/>
              </a:ext>
            </a:extLst>
          </p:cNvPr>
          <p:cNvSpPr/>
          <p:nvPr/>
        </p:nvSpPr>
        <p:spPr>
          <a:xfrm>
            <a:off x="997842" y="2113751"/>
            <a:ext cx="1169957" cy="45184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CA"/>
          </a:p>
        </p:txBody>
      </p:sp>
      <p:pic>
        <p:nvPicPr>
          <p:cNvPr id="12" name="X">
            <a:extLst>
              <a:ext uri="{FF2B5EF4-FFF2-40B4-BE49-F238E27FC236}">
                <a16:creationId xmlns:a16="http://schemas.microsoft.com/office/drawing/2014/main" id="{E0619351-7778-AC2A-F2A1-9B055FADB3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42" y="2686641"/>
            <a:ext cx="1552055" cy="105491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B9170D-1696-AB09-B058-33E99C6AD2CC}"/>
              </a:ext>
            </a:extLst>
          </p:cNvPr>
          <p:cNvGrpSpPr/>
          <p:nvPr/>
        </p:nvGrpSpPr>
        <p:grpSpPr>
          <a:xfrm>
            <a:off x="439325" y="1114246"/>
            <a:ext cx="3659000" cy="2092536"/>
            <a:chOff x="1177321" y="765023"/>
            <a:chExt cx="5257800" cy="30068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8E0039-BA6E-6E8F-551F-3D7E37A6C7BC}"/>
                </a:ext>
              </a:extLst>
            </p:cNvPr>
            <p:cNvSpPr txBox="1"/>
            <p:nvPr/>
          </p:nvSpPr>
          <p:spPr>
            <a:xfrm>
              <a:off x="1177321" y="765023"/>
              <a:ext cx="5257800" cy="840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CA" sz="3200" dirty="0">
                  <a:solidFill>
                    <a:srgbClr val="E37B01"/>
                  </a:solidFill>
                  <a:latin typeface="Ubuntu" panose="020B0504030602030204" pitchFamily="34" charset="0"/>
                </a:rPr>
                <a:t>0.7 &lt; PF &lt; 0.9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251FC4D-8C52-E7F4-D20F-30344FDC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32003" y="1504941"/>
              <a:ext cx="2266950" cy="226695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A579FC-CD87-9295-9F5F-92D3AA92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000" dirty="0">
                <a:ln>
                  <a:solidFill>
                    <a:schemeClr val="tx1"/>
                  </a:solidFill>
                </a:ln>
                <a:latin typeface="Ubuntu" panose="020B0504030602030204" pitchFamily="34" charset="0"/>
              </a:rPr>
              <a:t>Measurements – Power Factor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A61A3-4027-5070-18C1-B55660449B73}"/>
              </a:ext>
            </a:extLst>
          </p:cNvPr>
          <p:cNvSpPr txBox="1"/>
          <p:nvPr/>
        </p:nvSpPr>
        <p:spPr>
          <a:xfrm>
            <a:off x="3990058" y="1183371"/>
            <a:ext cx="5153941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Below |0.75| should be questioned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Power Factor should be uniform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u="sng" dirty="0">
                <a:latin typeface="Ubuntu" panose="020B0504030602030204" pitchFamily="34" charset="0"/>
              </a:rPr>
              <a:t>Remember</a:t>
            </a:r>
            <a:r>
              <a:rPr lang="en-CA" altLang="en-US" sz="1800" dirty="0">
                <a:latin typeface="Ubuntu" panose="020B0504030602030204" pitchFamily="34" charset="0"/>
              </a:rPr>
              <a:t>: +0.99 and -0.99 is almost the same! (Power Factor pivots at “1”)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Generally, negative (</a:t>
            </a:r>
            <a:r>
              <a:rPr lang="en-CA" altLang="en-US" sz="1800" dirty="0" err="1">
                <a:latin typeface="Ubuntu" panose="020B0504030602030204" pitchFamily="34" charset="0"/>
              </a:rPr>
              <a:t>ie</a:t>
            </a:r>
            <a:r>
              <a:rPr lang="en-CA" altLang="en-US" sz="1800" dirty="0">
                <a:latin typeface="Ubuntu" panose="020B0504030602030204" pitchFamily="34" charset="0"/>
              </a:rPr>
              <a:t>: capacitive) power factors are rare (but not impossible). </a:t>
            </a: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endParaRPr lang="en-CA" altLang="en-US" sz="1800" dirty="0">
              <a:latin typeface="Ubuntu" panose="020B0504030602030204" pitchFamily="34" charset="0"/>
            </a:endParaRPr>
          </a:p>
          <a:p>
            <a:pPr marL="180000" indent="-180000" eaLnBrk="1" hangingPunct="1">
              <a:spcBef>
                <a:spcPts val="0"/>
              </a:spcBef>
              <a:spcAft>
                <a:spcPts val="800"/>
              </a:spcAft>
            </a:pPr>
            <a:r>
              <a:rPr lang="en-CA" altLang="en-US" sz="1800" dirty="0">
                <a:latin typeface="Ubuntu" panose="020B0504030602030204" pitchFamily="34" charset="0"/>
              </a:rPr>
              <a:t>Power factor can be deceiving at very small loads/currents</a:t>
            </a:r>
          </a:p>
        </p:txBody>
      </p:sp>
    </p:spTree>
    <p:extLst>
      <p:ext uri="{BB962C8B-B14F-4D97-AF65-F5344CB8AC3E}">
        <p14:creationId xmlns:p14="http://schemas.microsoft.com/office/powerpoint/2010/main" val="30370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1904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CA" altLang="en-US" sz="1800" b="1" i="1" dirty="0">
                <a:latin typeface="Ubuntu Medium" panose="020B0604030602030204" pitchFamily="34" charset="0"/>
              </a:rPr>
              <a:t>Definition</a:t>
            </a:r>
            <a:r>
              <a:rPr lang="en-CA" altLang="en-US" sz="1800" dirty="0"/>
              <a:t>: The ratio of “Real Power” to “Apparent Power”, which indicates the efficiency.</a:t>
            </a:r>
            <a:br>
              <a:rPr lang="en-CA" altLang="en-US" sz="1800" dirty="0"/>
            </a:br>
            <a:endParaRPr lang="en-CA" altLang="en-US" sz="1800" dirty="0"/>
          </a:p>
          <a:p>
            <a:r>
              <a:rPr lang="en-CA" altLang="en-US" sz="1800" b="1" i="1" dirty="0">
                <a:latin typeface="Ubuntu Medium" panose="020B0604030602030204" pitchFamily="34" charset="0"/>
              </a:rPr>
              <a:t>Power factor </a:t>
            </a:r>
            <a:r>
              <a:rPr lang="en-CA" altLang="en-US" sz="1800" dirty="0"/>
              <a:t>also specifies the relationship between the voltage and current waveforms.  </a:t>
            </a:r>
            <a:r>
              <a:rPr lang="en-CA" altLang="en-US" sz="1800" dirty="0" err="1"/>
              <a:t>Ie</a:t>
            </a:r>
            <a:r>
              <a:rPr lang="en-CA" altLang="en-US" sz="1800" dirty="0"/>
              <a:t>: Current is in phase or leading or lagging Voltage.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45DB6-C379-364E-FA93-F08D4F8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Power Theory – Power Factor</a:t>
            </a:r>
            <a:endParaRPr lang="en-CA" dirty="0"/>
          </a:p>
        </p:txBody>
      </p:sp>
      <p:sp>
        <p:nvSpPr>
          <p:cNvPr id="16388" name="Control 205"/>
          <p:cNvSpPr>
            <a:spLocks noChangeArrowheads="1" noChangeShapeType="1"/>
          </p:cNvSpPr>
          <p:nvPr/>
        </p:nvSpPr>
        <p:spPr bwMode="auto">
          <a:xfrm>
            <a:off x="2470151" y="2730104"/>
            <a:ext cx="5400675" cy="16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0B2C64-617B-05A3-2CF1-A46509786088}"/>
              </a:ext>
            </a:extLst>
          </p:cNvPr>
          <p:cNvGrpSpPr/>
          <p:nvPr/>
        </p:nvGrpSpPr>
        <p:grpSpPr>
          <a:xfrm>
            <a:off x="431800" y="3424335"/>
            <a:ext cx="8382000" cy="876300"/>
            <a:chOff x="431800" y="3943350"/>
            <a:chExt cx="8382000" cy="876300"/>
          </a:xfrm>
        </p:grpSpPr>
        <p:sp>
          <p:nvSpPr>
            <p:cNvPr id="16390" name="Rectangle 327"/>
            <p:cNvSpPr>
              <a:spLocks noChangeArrowheads="1"/>
            </p:cNvSpPr>
            <p:nvPr/>
          </p:nvSpPr>
          <p:spPr bwMode="auto">
            <a:xfrm>
              <a:off x="2295525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Wingdings" pitchFamily="2" charset="2"/>
                </a:rPr>
                <a:t>…..</a:t>
              </a:r>
            </a:p>
          </p:txBody>
        </p:sp>
        <p:sp>
          <p:nvSpPr>
            <p:cNvPr id="16391" name="Rectangle 321"/>
            <p:cNvSpPr>
              <a:spLocks noChangeArrowheads="1"/>
            </p:cNvSpPr>
            <p:nvPr/>
          </p:nvSpPr>
          <p:spPr bwMode="auto">
            <a:xfrm>
              <a:off x="6019800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sym typeface="Wingdings" pitchFamily="2" charset="2"/>
                </a:rPr>
                <a:t>…..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2" name="Rectangle 248"/>
            <p:cNvSpPr>
              <a:spLocks noChangeArrowheads="1"/>
            </p:cNvSpPr>
            <p:nvPr/>
          </p:nvSpPr>
          <p:spPr bwMode="auto">
            <a:xfrm>
              <a:off x="7880350" y="3943350"/>
              <a:ext cx="933450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+0.0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3" name="Rectangle 247"/>
            <p:cNvSpPr>
              <a:spLocks noChangeArrowheads="1"/>
            </p:cNvSpPr>
            <p:nvPr/>
          </p:nvSpPr>
          <p:spPr bwMode="auto">
            <a:xfrm>
              <a:off x="6950075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+0.1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4" name="Rectangle 239"/>
            <p:cNvSpPr>
              <a:spLocks noChangeArrowheads="1"/>
            </p:cNvSpPr>
            <p:nvPr/>
          </p:nvSpPr>
          <p:spPr bwMode="auto">
            <a:xfrm>
              <a:off x="5086350" y="3943350"/>
              <a:ext cx="933450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</a:rPr>
                <a:t>+0.9</a:t>
              </a:r>
              <a:endParaRPr lang="en-US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6395" name="Rectangle 238"/>
            <p:cNvSpPr>
              <a:spLocks noChangeArrowheads="1"/>
            </p:cNvSpPr>
            <p:nvPr/>
          </p:nvSpPr>
          <p:spPr bwMode="auto">
            <a:xfrm>
              <a:off x="4156075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solidFill>
                    <a:srgbClr val="000000"/>
                  </a:solidFill>
                </a:rPr>
                <a:t>1.0</a:t>
              </a:r>
              <a:endParaRPr lang="en-US" alt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16396" name="Rectangle 237"/>
            <p:cNvSpPr>
              <a:spLocks noChangeArrowheads="1"/>
            </p:cNvSpPr>
            <p:nvPr/>
          </p:nvSpPr>
          <p:spPr bwMode="auto">
            <a:xfrm>
              <a:off x="3225800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-0.9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7" name="Rectangle 229"/>
            <p:cNvSpPr>
              <a:spLocks noChangeArrowheads="1"/>
            </p:cNvSpPr>
            <p:nvPr/>
          </p:nvSpPr>
          <p:spPr bwMode="auto">
            <a:xfrm>
              <a:off x="1365250" y="3943350"/>
              <a:ext cx="930275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-0.1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8" name="Rectangle 228"/>
            <p:cNvSpPr>
              <a:spLocks noChangeArrowheads="1"/>
            </p:cNvSpPr>
            <p:nvPr/>
          </p:nvSpPr>
          <p:spPr bwMode="auto">
            <a:xfrm>
              <a:off x="431800" y="3943350"/>
              <a:ext cx="933450" cy="2738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-0.0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6399" name="Line 249"/>
            <p:cNvSpPr>
              <a:spLocks noChangeShapeType="1"/>
            </p:cNvSpPr>
            <p:nvPr/>
          </p:nvSpPr>
          <p:spPr bwMode="auto">
            <a:xfrm>
              <a:off x="431800" y="3943350"/>
              <a:ext cx="8382000" cy="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0" name="Line 250"/>
            <p:cNvSpPr>
              <a:spLocks noChangeShapeType="1"/>
            </p:cNvSpPr>
            <p:nvPr/>
          </p:nvSpPr>
          <p:spPr bwMode="auto">
            <a:xfrm>
              <a:off x="431800" y="4217194"/>
              <a:ext cx="8382000" cy="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1" name="Line 251"/>
            <p:cNvSpPr>
              <a:spLocks noChangeShapeType="1"/>
            </p:cNvSpPr>
            <p:nvPr/>
          </p:nvSpPr>
          <p:spPr bwMode="auto">
            <a:xfrm>
              <a:off x="43180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2" name="Line 252"/>
            <p:cNvSpPr>
              <a:spLocks noChangeShapeType="1"/>
            </p:cNvSpPr>
            <p:nvPr/>
          </p:nvSpPr>
          <p:spPr bwMode="auto">
            <a:xfrm>
              <a:off x="881380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3" name="Line 256"/>
            <p:cNvSpPr>
              <a:spLocks noChangeShapeType="1"/>
            </p:cNvSpPr>
            <p:nvPr/>
          </p:nvSpPr>
          <p:spPr bwMode="auto">
            <a:xfrm>
              <a:off x="136525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4" name="Line 259"/>
            <p:cNvSpPr>
              <a:spLocks noChangeShapeType="1"/>
            </p:cNvSpPr>
            <p:nvPr/>
          </p:nvSpPr>
          <p:spPr bwMode="auto">
            <a:xfrm>
              <a:off x="2295525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5" name="Line 283"/>
            <p:cNvSpPr>
              <a:spLocks noChangeShapeType="1"/>
            </p:cNvSpPr>
            <p:nvPr/>
          </p:nvSpPr>
          <p:spPr bwMode="auto">
            <a:xfrm>
              <a:off x="4156075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6" name="Line 286"/>
            <p:cNvSpPr>
              <a:spLocks noChangeShapeType="1"/>
            </p:cNvSpPr>
            <p:nvPr/>
          </p:nvSpPr>
          <p:spPr bwMode="auto">
            <a:xfrm>
              <a:off x="508635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7" name="Line 289"/>
            <p:cNvSpPr>
              <a:spLocks noChangeShapeType="1"/>
            </p:cNvSpPr>
            <p:nvPr/>
          </p:nvSpPr>
          <p:spPr bwMode="auto">
            <a:xfrm>
              <a:off x="601980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8" name="Line 313"/>
            <p:cNvSpPr>
              <a:spLocks noChangeShapeType="1"/>
            </p:cNvSpPr>
            <p:nvPr/>
          </p:nvSpPr>
          <p:spPr bwMode="auto">
            <a:xfrm>
              <a:off x="7880350" y="3943350"/>
              <a:ext cx="0" cy="27384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09" name="Line 322"/>
            <p:cNvSpPr>
              <a:spLocks noChangeShapeType="1"/>
            </p:cNvSpPr>
            <p:nvPr/>
          </p:nvSpPr>
          <p:spPr bwMode="auto">
            <a:xfrm>
              <a:off x="6950075" y="3943350"/>
              <a:ext cx="0" cy="2738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10" name="Line 328"/>
            <p:cNvSpPr>
              <a:spLocks noChangeShapeType="1"/>
            </p:cNvSpPr>
            <p:nvPr/>
          </p:nvSpPr>
          <p:spPr bwMode="auto">
            <a:xfrm>
              <a:off x="3225800" y="3943350"/>
              <a:ext cx="0" cy="27384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11" name="Rectangle 319"/>
            <p:cNvSpPr>
              <a:spLocks noChangeArrowheads="1"/>
            </p:cNvSpPr>
            <p:nvPr/>
          </p:nvSpPr>
          <p:spPr bwMode="auto">
            <a:xfrm>
              <a:off x="5973308" y="4438650"/>
              <a:ext cx="22860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CA" altLang="en-US" b="1" dirty="0"/>
                <a:t>Lagging (Inductive)</a:t>
              </a:r>
              <a:endParaRPr lang="en-CA" altLang="en-US" dirty="0"/>
            </a:p>
          </p:txBody>
        </p:sp>
        <p:sp>
          <p:nvSpPr>
            <p:cNvPr id="16413" name="Rectangle 338"/>
            <p:cNvSpPr>
              <a:spLocks noChangeArrowheads="1"/>
            </p:cNvSpPr>
            <p:nvPr/>
          </p:nvSpPr>
          <p:spPr bwMode="auto">
            <a:xfrm>
              <a:off x="1038225" y="4476750"/>
              <a:ext cx="2314575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CA" altLang="en-US" b="1" dirty="0"/>
                <a:t>Leading (Capacitive)</a:t>
              </a:r>
              <a:endParaRPr lang="en-CA" altLang="en-US" dirty="0"/>
            </a:p>
          </p:txBody>
        </p:sp>
        <p:sp>
          <p:nvSpPr>
            <p:cNvPr id="16415" name="Rectangle 340"/>
            <p:cNvSpPr>
              <a:spLocks noChangeArrowheads="1"/>
            </p:cNvSpPr>
            <p:nvPr/>
          </p:nvSpPr>
          <p:spPr bwMode="auto">
            <a:xfrm>
              <a:off x="4203700" y="4133850"/>
              <a:ext cx="838200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CA" altLang="en-US" b="1" dirty="0"/>
                <a:t>Unity</a:t>
              </a:r>
              <a:endParaRPr lang="en-CA" altLang="en-US" dirty="0"/>
            </a:p>
          </p:txBody>
        </p:sp>
        <p:sp>
          <p:nvSpPr>
            <p:cNvPr id="32" name="AutoShape 337"/>
            <p:cNvSpPr>
              <a:spLocks noChangeArrowheads="1"/>
            </p:cNvSpPr>
            <p:nvPr/>
          </p:nvSpPr>
          <p:spPr bwMode="auto">
            <a:xfrm>
              <a:off x="5918200" y="4252356"/>
              <a:ext cx="2692400" cy="300594"/>
            </a:xfrm>
            <a:prstGeom prst="rightArrow">
              <a:avLst>
                <a:gd name="adj1" fmla="val 25000"/>
                <a:gd name="adj2" fmla="val 154991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AutoShape 337"/>
            <p:cNvSpPr>
              <a:spLocks noChangeArrowheads="1"/>
            </p:cNvSpPr>
            <p:nvPr/>
          </p:nvSpPr>
          <p:spPr bwMode="auto">
            <a:xfrm flipH="1">
              <a:off x="609600" y="4252356"/>
              <a:ext cx="2692400" cy="300594"/>
            </a:xfrm>
            <a:prstGeom prst="rightArrow">
              <a:avLst>
                <a:gd name="adj1" fmla="val 25000"/>
                <a:gd name="adj2" fmla="val 154991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4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447800" y="3286095"/>
            <a:ext cx="2776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Ubuntu Light" panose="020B03040306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EB01A-5E47-9918-BEE4-90E15D50A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Troubleshooting – Interactive Troubleshooting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DA1BC6-32D2-358A-963A-20C6EFAE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39" b="11192"/>
          <a:stretch/>
        </p:blipFill>
        <p:spPr>
          <a:xfrm>
            <a:off x="2281469" y="1227057"/>
            <a:ext cx="4581061" cy="347690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E5F27722-14BD-7A12-36CB-F57B57C08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03963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https://elkor.net/TS</a:t>
            </a:r>
          </a:p>
        </p:txBody>
      </p:sp>
    </p:spTree>
    <p:extLst>
      <p:ext uri="{BB962C8B-B14F-4D97-AF65-F5344CB8AC3E}">
        <p14:creationId xmlns:p14="http://schemas.microsoft.com/office/powerpoint/2010/main" val="8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 bwMode="auto">
          <a:xfrm>
            <a:off x="609600" y="1330681"/>
            <a:ext cx="7924800" cy="32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680316"/>
            <a:ext cx="7924800" cy="3298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buntu Medium" panose="020B0604030602030204" pitchFamily="34" charset="0"/>
              </a:rPr>
              <a:t>Ideal Power Factors</a:t>
            </a:r>
            <a:endParaRPr lang="en-CA" altLang="en-US" sz="18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buntu Medium" panose="020B06040306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2FD89-4B25-364B-AA02-A02A1C61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Phasor Diagrams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67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680316"/>
            <a:ext cx="7924800" cy="3298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buntu Medium" panose="020B0604030602030204" pitchFamily="34" charset="0"/>
              </a:rPr>
              <a:t>Typical Installation (PF ~ 0.9)</a:t>
            </a:r>
            <a:endParaRPr lang="en-CA" altLang="en-US" sz="18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buntu Medium" panose="020B0604030602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" b="6615"/>
          <a:stretch/>
        </p:blipFill>
        <p:spPr bwMode="auto">
          <a:xfrm>
            <a:off x="609600" y="1326419"/>
            <a:ext cx="7924800" cy="322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AFABC-F2CA-37B3-66A2-DD3E9478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Phasor Diagrams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75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680316"/>
            <a:ext cx="7924800" cy="3298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buntu Medium" panose="020B0604030602030204" pitchFamily="34" charset="0"/>
              </a:rPr>
              <a:t>CT “A” Reversed!</a:t>
            </a:r>
            <a:endParaRPr lang="en-CA" altLang="en-US" sz="18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buntu Medium" panose="020B060403060203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5"/>
          <a:stretch/>
        </p:blipFill>
        <p:spPr bwMode="auto">
          <a:xfrm>
            <a:off x="605642" y="1326418"/>
            <a:ext cx="7928758" cy="328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33CD2F-37C6-8E6B-2594-CAD3AEA5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Phasor Diagrams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841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680316"/>
            <a:ext cx="7924800" cy="3298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buntu Medium" panose="020B0604030602030204" pitchFamily="34" charset="0"/>
              </a:rPr>
              <a:t>CT “B” &amp; CT “C” Swapped!</a:t>
            </a:r>
            <a:endParaRPr lang="en-CA" altLang="en-US" sz="18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buntu Medium" panose="020B0604030602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r="10849" b="34381"/>
          <a:stretch/>
        </p:blipFill>
        <p:spPr>
          <a:xfrm>
            <a:off x="609600" y="1352550"/>
            <a:ext cx="7924800" cy="325156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A0D3134-FC4D-7D3F-2B6E-769DD310D45A}"/>
              </a:ext>
            </a:extLst>
          </p:cNvPr>
          <p:cNvSpPr/>
          <p:nvPr/>
        </p:nvSpPr>
        <p:spPr>
          <a:xfrm>
            <a:off x="7543800" y="3286095"/>
            <a:ext cx="1143000" cy="5525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B5885A-1A0C-17A5-2C16-7F8944AF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Phasor Diagrams</a:t>
            </a:r>
            <a:endParaRPr lang="en-C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1C3C61-50B8-1945-EC93-EE7342F2F532}"/>
              </a:ext>
            </a:extLst>
          </p:cNvPr>
          <p:cNvSpPr/>
          <p:nvPr/>
        </p:nvSpPr>
        <p:spPr>
          <a:xfrm>
            <a:off x="6096000" y="3333750"/>
            <a:ext cx="838200" cy="5048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7FFC93C-5C28-8339-19DB-AE91C81C4E78}"/>
              </a:ext>
            </a:extLst>
          </p:cNvPr>
          <p:cNvSpPr/>
          <p:nvPr/>
        </p:nvSpPr>
        <p:spPr>
          <a:xfrm>
            <a:off x="4267200" y="2520007"/>
            <a:ext cx="838200" cy="7078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C12E36-2085-7014-5422-9F1C38C8FFB7}"/>
              </a:ext>
            </a:extLst>
          </p:cNvPr>
          <p:cNvGrpSpPr/>
          <p:nvPr/>
        </p:nvGrpSpPr>
        <p:grpSpPr>
          <a:xfrm>
            <a:off x="4191000" y="1775025"/>
            <a:ext cx="2876550" cy="2676525"/>
            <a:chOff x="5647954" y="1589499"/>
            <a:chExt cx="2876550" cy="2676525"/>
          </a:xfrm>
        </p:grpSpPr>
        <p:pic>
          <p:nvPicPr>
            <p:cNvPr id="9" name="Picture 8" descr="Click for larger image">
              <a:extLst>
                <a:ext uri="{FF2B5EF4-FFF2-40B4-BE49-F238E27FC236}">
                  <a16:creationId xmlns:a16="http://schemas.microsoft.com/office/drawing/2014/main" id="{F252EDDD-8609-E29B-25FC-9B8D0DCDC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7954" y="1589499"/>
              <a:ext cx="2876550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E6208C-6689-DEDB-A92B-4E8C1FB89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3848040"/>
              <a:ext cx="31290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bg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338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4" grpId="0" animBg="1"/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09600" y="4680316"/>
            <a:ext cx="7924800" cy="32983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buntu Light" panose="020B0304030602030204" pitchFamily="34" charset="0"/>
              </a:rPr>
              <a:t>Fixed by swapping voltages</a:t>
            </a:r>
            <a:endParaRPr lang="en-CA" altLang="en-US" sz="1800" i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buntu Light" panose="020B0304030602030204" pitchFamily="34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181600" y="4019550"/>
            <a:ext cx="685800" cy="304800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CA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9600" y="1326418"/>
            <a:ext cx="7927848" cy="3226532"/>
            <a:chOff x="1524000" y="1326418"/>
            <a:chExt cx="7086600" cy="3531332"/>
          </a:xfrm>
        </p:grpSpPr>
        <p:pic>
          <p:nvPicPr>
            <p:cNvPr id="10" name="Picture 9"/>
            <p:cNvPicPr/>
            <p:nvPr/>
          </p:nvPicPr>
          <p:blipFill rotWithShape="1">
            <a:blip r:embed="rId3"/>
            <a:srcRect r="11200" b="33958"/>
            <a:stretch/>
          </p:blipFill>
          <p:spPr>
            <a:xfrm>
              <a:off x="1524000" y="1326418"/>
              <a:ext cx="7086600" cy="3518815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4"/>
            <a:srcRect l="32494" t="53317" r="11842" b="34381"/>
            <a:stretch/>
          </p:blipFill>
          <p:spPr>
            <a:xfrm>
              <a:off x="4114799" y="4171950"/>
              <a:ext cx="4446397" cy="685800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4E80D5B-FB40-FD28-EE59-505B3C4EAB6F}"/>
              </a:ext>
            </a:extLst>
          </p:cNvPr>
          <p:cNvSpPr/>
          <p:nvPr/>
        </p:nvSpPr>
        <p:spPr>
          <a:xfrm>
            <a:off x="7696200" y="3181350"/>
            <a:ext cx="11430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6E05BB-F1C6-E084-F981-8DAD2940D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Phasor Diagrams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38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2611447" y="4729722"/>
            <a:ext cx="375577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b="1" i="1" dirty="0"/>
              <a:t>http://www.elkor.net/phase_calc</a:t>
            </a:r>
            <a:endParaRPr lang="en-CA" alt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5B457-1A91-DB0A-0178-591567230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16890"/>
            <a:ext cx="4266543" cy="351283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464DE19-6FD7-B954-4783-88A9D058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Phase Calculator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7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207694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609600" y="1257240"/>
            <a:ext cx="792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CA" altLang="en-US" b="1" dirty="0"/>
              <a:t>AN1601</a:t>
            </a:r>
            <a:r>
              <a:rPr lang="en-CA" altLang="en-US" dirty="0"/>
              <a:t> - </a:t>
            </a:r>
            <a:r>
              <a:rPr lang="en-CA" dirty="0"/>
              <a:t>Effect of Current Transformer Phase Shift On Metering Accuracy</a:t>
            </a:r>
            <a:endParaRPr lang="en-CA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657350"/>
            <a:ext cx="4621607" cy="1628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8" y="3290693"/>
            <a:ext cx="4621607" cy="16173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B6152D9-9DDF-4645-A4D0-52A900E8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Unexpected Accumulation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722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75000"/>
              </a:lnSpc>
              <a:spcBef>
                <a:spcPct val="50000"/>
              </a:spcBef>
              <a:buNone/>
            </a:pPr>
            <a:r>
              <a:rPr lang="en-CA" altLang="en-US" sz="1800" i="1" dirty="0"/>
              <a:t>Recertification Period:</a:t>
            </a:r>
            <a:endParaRPr lang="en-CA" altLang="en-US" sz="1800" i="1" dirty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Elkor recommends a re-certification period of 5 years.</a:t>
            </a:r>
          </a:p>
          <a:p>
            <a:pPr marL="609600" indent="-6096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Requirement ultimately depends on the client, application, jurisdiction, project.</a:t>
            </a:r>
          </a:p>
          <a:p>
            <a:pPr marL="609600" indent="-609600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Three Options:</a:t>
            </a:r>
          </a:p>
          <a:p>
            <a:pPr marL="990600" lvl="1" indent="-533400" eaLnBrk="1" hangingPunct="1"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en-CA" altLang="en-US" sz="1600" b="1" dirty="0">
                <a:solidFill>
                  <a:schemeClr val="bg1"/>
                </a:solidFill>
                <a:latin typeface="Ubuntu Light" panose="020B0304030602030204" pitchFamily="34" charset="0"/>
              </a:rPr>
              <a:t>Remove and send the unit to the factory.</a:t>
            </a:r>
          </a:p>
          <a:p>
            <a:pPr marL="990600" lvl="1" indent="-533400" eaLnBrk="1" hangingPunct="1"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en-CA" altLang="en-US" sz="1600" b="1" dirty="0">
                <a:solidFill>
                  <a:schemeClr val="bg1"/>
                </a:solidFill>
                <a:latin typeface="Ubuntu Light" panose="020B0304030602030204" pitchFamily="34" charset="0"/>
              </a:rPr>
              <a:t>Purchase another meter to swap out in rotation.  </a:t>
            </a:r>
          </a:p>
          <a:p>
            <a:pPr marL="990600" lvl="1" indent="-533400" eaLnBrk="1" hangingPunct="1">
              <a:lnSpc>
                <a:spcPct val="75000"/>
              </a:lnSpc>
              <a:spcBef>
                <a:spcPct val="50000"/>
              </a:spcBef>
              <a:buFontTx/>
              <a:buAutoNum type="arabicPeriod"/>
            </a:pPr>
            <a:r>
              <a:rPr lang="en-CA" altLang="en-US" sz="1600" b="1" dirty="0">
                <a:solidFill>
                  <a:schemeClr val="bg1"/>
                </a:solidFill>
                <a:latin typeface="Ubuntu Light" panose="020B0304030602030204" pitchFamily="34" charset="0"/>
              </a:rPr>
              <a:t>Do an in-field audit of the meter.</a:t>
            </a:r>
            <a:r>
              <a:rPr lang="en-CA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B26C0-72BF-72AC-A9FA-D1DDD2D2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Maintenance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6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6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6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6" r="1667" b="17838"/>
          <a:stretch/>
        </p:blipFill>
        <p:spPr bwMode="auto">
          <a:xfrm>
            <a:off x="2183606" y="1366358"/>
            <a:ext cx="4776787" cy="288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9600" y="4475363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http://client.elkor.net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7E9E7-B52B-3014-0541-DD0EA7202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Client Portal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64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sz="quarter" idx="11"/>
          </p:nvPr>
        </p:nvSpPr>
        <p:spPr bwMode="auto">
          <a:xfrm>
            <a:off x="457200" y="1276350"/>
            <a:ext cx="8382000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Voltage is measured via voltage taps (direct connection)</a:t>
            </a:r>
          </a:p>
          <a:p>
            <a:r>
              <a:rPr lang="en-US" altLang="en-US" dirty="0"/>
              <a:t>Current is measured via pickups (Current Transformers) – CTs</a:t>
            </a:r>
          </a:p>
          <a:p>
            <a:pPr lvl="1"/>
            <a:r>
              <a:rPr lang="en-US" altLang="en-US" dirty="0"/>
              <a:t>Known as “indirect metering”</a:t>
            </a:r>
            <a:endParaRPr lang="en-CA" altLang="en-US" dirty="0"/>
          </a:p>
          <a:p>
            <a:pPr lvl="1"/>
            <a:endParaRPr lang="en-CA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D91ACA-B107-BC33-22FE-A006147E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dirty="0"/>
              <a:t>Power &amp; Energy Measurement</a:t>
            </a:r>
          </a:p>
        </p:txBody>
      </p:sp>
      <p:pic>
        <p:nvPicPr>
          <p:cNvPr id="10245" name="Picture 8" descr="https://coraifeartaigh.files.wordpress.com/2013/01/simple-circuit-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47949"/>
            <a:ext cx="2743200" cy="18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0A6A3-B6AF-7C57-FD67-498A8711C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 b="15945"/>
          <a:stretch/>
        </p:blipFill>
        <p:spPr>
          <a:xfrm>
            <a:off x="4876802" y="2647950"/>
            <a:ext cx="2971798" cy="1857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09600" y="4703963"/>
            <a:ext cx="7924800" cy="4585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2800" i="1" dirty="0">
                <a:solidFill>
                  <a:srgbClr val="FFC000"/>
                </a:solidFill>
                <a:effectLst/>
                <a:latin typeface="Ubuntu Light" panose="020B0304030602030204" pitchFamily="34" charset="0"/>
              </a:rPr>
              <a:t>https://support.elkor.net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74685-DC40-0ED3-21F4-5931F689B9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09"/>
          <a:stretch/>
        </p:blipFill>
        <p:spPr>
          <a:xfrm>
            <a:off x="2133600" y="1276350"/>
            <a:ext cx="4495800" cy="340609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A4C249E-7771-B03F-05FE-D2FEEDE5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Support / Knowledgebase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0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838200" y="2171700"/>
            <a:ext cx="7467600" cy="95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buFontTx/>
              <a:buNone/>
              <a:defRPr/>
            </a:pPr>
            <a:r>
              <a:rPr lang="en-CA" altLang="en-US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buntu Medium" panose="020B0604030602030204" pitchFamily="34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Need to use software (</a:t>
            </a:r>
            <a:r>
              <a:rPr lang="en-CA" altLang="en-US" sz="1800" dirty="0" err="1">
                <a:solidFill>
                  <a:schemeClr val="bg1"/>
                </a:solidFill>
                <a:latin typeface="Ubuntu Light" panose="020B0304030602030204" pitchFamily="34" charset="0"/>
              </a:rPr>
              <a:t>ie</a:t>
            </a: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: Modbus Commander)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Need a Windows Based PC with RS-485 Cable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Recommend FTDI “Smart Cable” </a:t>
            </a:r>
          </a:p>
          <a:p>
            <a:pPr lvl="1"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USB-RS485-WE-1800-BT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Application Note Available</a:t>
            </a:r>
            <a:endParaRPr lang="en-CA" altLang="en-US" sz="1800" dirty="0"/>
          </a:p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Video available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E9B46-1B6A-7750-9108-CDE40F9C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z="2000" b="1" i="1" dirty="0">
                <a:latin typeface="Ubuntu Medium" panose="020B0604030602030204" pitchFamily="34" charset="0"/>
              </a:rPr>
              <a:t>Meter Configuration – Using RS-485 Cable</a:t>
            </a:r>
            <a:endParaRPr lang="en-CA" dirty="0"/>
          </a:p>
        </p:txBody>
      </p:sp>
      <p:pic>
        <p:nvPicPr>
          <p:cNvPr id="64518" name="Picture 6" descr="Image result for USB-RS485-WE-1800-B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37593"/>
            <a:ext cx="3462284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6612" name="Rectangle 4"/>
          <p:cNvSpPr>
            <a:spLocks noGrp="1" noChangeArrowheads="1"/>
          </p:cNvSpPr>
          <p:nvPr>
            <p:ph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err="1"/>
              <a:t>WattsOn</a:t>
            </a:r>
            <a:r>
              <a:rPr lang="en-US" altLang="en-US" dirty="0"/>
              <a:t> or </a:t>
            </a:r>
            <a:r>
              <a:rPr lang="en-US" altLang="en-US" dirty="0" err="1"/>
              <a:t>WattsOn</a:t>
            </a:r>
            <a:r>
              <a:rPr lang="en-US" altLang="en-US" dirty="0"/>
              <a:t>-Mark II</a:t>
            </a:r>
          </a:p>
          <a:p>
            <a:r>
              <a:rPr lang="en-US" altLang="en-US" dirty="0"/>
              <a:t>Functionality (</a:t>
            </a:r>
            <a:r>
              <a:rPr lang="en-US" altLang="en-US" dirty="0" err="1"/>
              <a:t>ie</a:t>
            </a:r>
            <a:r>
              <a:rPr lang="en-US" altLang="en-US" dirty="0"/>
              <a:t>: Communication, power-up) </a:t>
            </a:r>
            <a:br>
              <a:rPr lang="en-US" altLang="en-US" dirty="0"/>
            </a:br>
            <a:r>
              <a:rPr lang="en-US" altLang="en-US" dirty="0"/>
              <a:t>                      or </a:t>
            </a:r>
            <a:br>
              <a:rPr lang="en-US" altLang="en-US" dirty="0"/>
            </a:br>
            <a:r>
              <a:rPr lang="en-US" altLang="en-US" dirty="0"/>
              <a:t>Measurement (</a:t>
            </a:r>
            <a:r>
              <a:rPr lang="en-US" altLang="en-US" dirty="0" err="1"/>
              <a:t>ie</a:t>
            </a:r>
            <a:r>
              <a:rPr lang="en-US" altLang="en-US" dirty="0"/>
              <a:t>: “bad” data)</a:t>
            </a:r>
          </a:p>
          <a:p>
            <a:endParaRPr lang="en-CA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C4B25-F8CA-445F-33C0-7155E22B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Troubleshooting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32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447800" y="3286095"/>
            <a:ext cx="3129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6804" name="Picture 7" descr="WattsOn-MkII Troubleshoo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93" y="1504950"/>
            <a:ext cx="3529013" cy="3324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B9154-E4D1-F6F4-5A96-DAE81086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950"/>
            <a:ext cx="9144000" cy="396000"/>
          </a:xfrm>
        </p:spPr>
        <p:txBody>
          <a:bodyPr/>
          <a:lstStyle/>
          <a:p>
            <a:r>
              <a:rPr lang="en-CA" altLang="en-US" dirty="0"/>
              <a:t>Troubleshooting – Flowchart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45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657350"/>
            <a:ext cx="79248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Elkor</a:t>
            </a:r>
            <a:r>
              <a:rPr lang="en-US" alt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Technologies Inc.</a:t>
            </a:r>
          </a:p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  <a:latin typeface="Ubuntu Light" panose="020B0304030602030204" pitchFamily="34" charset="0"/>
              </a:rPr>
              <a:t>WattsOn</a:t>
            </a:r>
            <a:r>
              <a:rPr lang="en-US" alt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 Meter History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09600" y="794116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latin typeface="Ubuntu Medium" panose="020B0604030602030204" pitchFamily="34" charset="0"/>
              </a:rPr>
              <a:t>Introduction</a:t>
            </a:r>
            <a:endParaRPr lang="en-CA" altLang="en-US" sz="1800" i="1" dirty="0">
              <a:latin typeface="Ubuntu Medium" panose="020B06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428750"/>
            <a:ext cx="7924800" cy="182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What are “RMS” measurements?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Stands for “root-mean-square”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It is the “DC equivalent”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Important for voltage and current measurements</a:t>
            </a:r>
          </a:p>
          <a:p>
            <a:pPr lvl="1" eaLnBrk="1" hangingPunct="1">
              <a:spcBef>
                <a:spcPct val="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It is how we can have a single measurement for a alternating (AC) quantity.</a:t>
            </a:r>
          </a:p>
          <a:p>
            <a:pPr lvl="1" eaLnBrk="1" hangingPunct="1"/>
            <a:endParaRPr lang="en-CA" altLang="en-US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9600" y="819150"/>
            <a:ext cx="7924800" cy="327782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>
                <a:latin typeface="Ubuntu Medium" panose="020B0604030602030204" pitchFamily="34" charset="0"/>
              </a:rPr>
              <a:t>Power Theory – RMS</a:t>
            </a:r>
            <a:endParaRPr lang="en-CA" altLang="en-US" sz="1800" i="1">
              <a:latin typeface="Ubuntu Medium" panose="020B0604030602030204" pitchFamily="34" charset="0"/>
            </a:endParaRPr>
          </a:p>
        </p:txBody>
      </p:sp>
      <p:pic>
        <p:nvPicPr>
          <p:cNvPr id="7172" name="Picture 6" descr="2000px-Sine_wave_volt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91844"/>
            <a:ext cx="3581400" cy="168377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83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609600" y="819150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latin typeface="Ubuntu Medium" panose="020B0604030602030204" pitchFamily="34" charset="0"/>
              </a:rPr>
              <a:t>Power &amp; Energy -- Quadrants</a:t>
            </a:r>
            <a:endParaRPr lang="en-CA" altLang="en-US" sz="1800" i="1" dirty="0">
              <a:latin typeface="Ubuntu Medium" panose="020B0604030602030204" pitchFamily="34" charset="0"/>
            </a:endParaRPr>
          </a:p>
        </p:txBody>
      </p:sp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41" y="1410196"/>
            <a:ext cx="5189266" cy="306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9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428750"/>
            <a:ext cx="7924800" cy="3314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Real Time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Integer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Floating Point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Energy -- Resettable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Integer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Floating Point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Energy -- Non-Resettable (“Revenue”)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Integer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Floating Point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</a:pPr>
            <a:r>
              <a:rPr lang="en-CA" altLang="en-US" sz="1800" dirty="0">
                <a:solidFill>
                  <a:schemeClr val="bg1"/>
                </a:solidFill>
                <a:latin typeface="Ubuntu Light" panose="020B0304030602030204" pitchFamily="34" charset="0"/>
              </a:rPr>
              <a:t>Configuration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r>
              <a:rPr lang="en-CA" altLang="en-US" sz="1600" dirty="0">
                <a:solidFill>
                  <a:schemeClr val="bg1"/>
                </a:solidFill>
                <a:latin typeface="Ubuntu Light" panose="020B0304030602030204" pitchFamily="34" charset="0"/>
              </a:rPr>
              <a:t>Settings, Modbus, Relays, Configurable Register Map, Scratchpad</a:t>
            </a:r>
          </a:p>
          <a:p>
            <a:pPr lvl="1" eaLnBrk="1" hangingPunct="1">
              <a:lnSpc>
                <a:spcPct val="100000"/>
              </a:lnSpc>
              <a:spcBef>
                <a:spcPts val="300"/>
              </a:spcBef>
            </a:pPr>
            <a:endParaRPr lang="en-CA" altLang="en-US" sz="1600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09600" y="895350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 dirty="0">
                <a:solidFill>
                  <a:srgbClr val="FFFFFF"/>
                </a:solidFill>
                <a:latin typeface="Ubuntu Medium" panose="020B0604030602030204" pitchFamily="34" charset="0"/>
              </a:rPr>
              <a:t>WattsOn-Mark II: </a:t>
            </a:r>
            <a:r>
              <a:rPr lang="en-CA" altLang="en-US" sz="1800" i="1" dirty="0">
                <a:solidFill>
                  <a:srgbClr val="FFFFFF"/>
                </a:solidFill>
                <a:latin typeface="Ubuntu Medium" panose="020B0604030602030204" pitchFamily="34" charset="0"/>
              </a:rPr>
              <a:t>Registers</a:t>
            </a:r>
          </a:p>
        </p:txBody>
      </p:sp>
    </p:spTree>
    <p:extLst>
      <p:ext uri="{BB962C8B-B14F-4D97-AF65-F5344CB8AC3E}">
        <p14:creationId xmlns:p14="http://schemas.microsoft.com/office/powerpoint/2010/main" val="37333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8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8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8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8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8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8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8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8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8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8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8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8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8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8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8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8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8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idx="4294967295"/>
          </p:nvPr>
        </p:nvSpPr>
        <p:spPr bwMode="auto">
          <a:xfrm>
            <a:off x="457200" y="1352550"/>
            <a:ext cx="7924800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Ubuntu Light" panose="020B0304030602030204" pitchFamily="34" charset="0"/>
              </a:rPr>
              <a:t>333mV Output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9600" y="895350"/>
            <a:ext cx="7924800" cy="329834"/>
          </a:xfrm>
          <a:prstGeom prst="rect">
            <a:avLst/>
          </a:prstGeom>
          <a:solidFill>
            <a:schemeClr val="tx2"/>
          </a:solidFill>
          <a:ln w="127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en-CA" altLang="en-US" sz="1800" b="1" i="1">
                <a:solidFill>
                  <a:srgbClr val="FFFFFF"/>
                </a:solidFill>
                <a:latin typeface="Ubuntu Medium" panose="020B0604030602030204" pitchFamily="34" charset="0"/>
              </a:rPr>
              <a:t>Current Transformer Types</a:t>
            </a:r>
            <a:endParaRPr lang="en-CA" altLang="en-US" sz="1800" i="1">
              <a:solidFill>
                <a:srgbClr val="FFFFFF"/>
              </a:solidFill>
              <a:latin typeface="Ubuntu Medium" panose="020B0604030602030204" pitchFamily="34" charset="0"/>
            </a:endParaRP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609600" y="1752600"/>
            <a:ext cx="3962400" cy="2971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Pros:</a:t>
            </a:r>
            <a:endParaRPr lang="en-US" altLang="en-US" sz="1800" dirty="0">
              <a:solidFill>
                <a:srgbClr val="FFFFFF"/>
              </a:solidFill>
              <a:latin typeface="Ubuntu Light" panose="020B03040306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“Universal” Output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Safe Outputs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Variety of sizes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Cost (potentially)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4572000" y="1752600"/>
            <a:ext cx="3962400" cy="2971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1800" b="1" u="sng" dirty="0">
                <a:solidFill>
                  <a:srgbClr val="FFFFFF"/>
                </a:solidFill>
                <a:latin typeface="Ubuntu Light" panose="020B0304030602030204" pitchFamily="34" charset="0"/>
              </a:rPr>
              <a:t>Cons: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Susceptible to noise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Lower accuracy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Poor phase shift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Fixed ranges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Not really a “Standard”, each manufacturer has different specifications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>
                <a:solidFill>
                  <a:srgbClr val="FFFFFF"/>
                </a:solidFill>
                <a:latin typeface="Ubuntu Light" panose="020B0304030602030204" pitchFamily="34" charset="0"/>
              </a:rPr>
              <a:t>Low voltage means resistance plays a factor</a:t>
            </a:r>
          </a:p>
        </p:txBody>
      </p:sp>
    </p:spTree>
    <p:extLst>
      <p:ext uri="{BB962C8B-B14F-4D97-AF65-F5344CB8AC3E}">
        <p14:creationId xmlns:p14="http://schemas.microsoft.com/office/powerpoint/2010/main" val="42187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nimBg="1"/>
      <p:bldP spid="14746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24530</TotalTime>
  <Words>5474</Words>
  <Application>Microsoft Office PowerPoint</Application>
  <PresentationFormat>On-screen Show (16:9)</PresentationFormat>
  <Paragraphs>923</Paragraphs>
  <Slides>101</Slides>
  <Notes>99</Notes>
  <HiddenSlides>10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101</vt:i4>
      </vt:variant>
    </vt:vector>
  </HeadingPairs>
  <TitlesOfParts>
    <vt:vector size="112" baseType="lpstr">
      <vt:lpstr>Arial</vt:lpstr>
      <vt:lpstr>Calibri</vt:lpstr>
      <vt:lpstr>Calibri Light</vt:lpstr>
      <vt:lpstr>Cambria Math</vt:lpstr>
      <vt:lpstr>DSEG7 Classic</vt:lpstr>
      <vt:lpstr>Ubuntu</vt:lpstr>
      <vt:lpstr>Ubuntu Light</vt:lpstr>
      <vt:lpstr>Ubuntu Medium</vt:lpstr>
      <vt:lpstr>Wingdings</vt:lpstr>
      <vt:lpstr>Custom Design</vt:lpstr>
      <vt:lpstr>1_Custom Design</vt:lpstr>
      <vt:lpstr>PowerPoint Presentation</vt:lpstr>
      <vt:lpstr>Agenda</vt:lpstr>
      <vt:lpstr>Power Theory</vt:lpstr>
      <vt:lpstr>Power Theory – Voltage &amp; Current</vt:lpstr>
      <vt:lpstr>Power Theory - Power</vt:lpstr>
      <vt:lpstr>Power Theory - Energy</vt:lpstr>
      <vt:lpstr>Power Triangle</vt:lpstr>
      <vt:lpstr>Power Theory – Power Factor</vt:lpstr>
      <vt:lpstr>Power &amp; Energy Measurement</vt:lpstr>
      <vt:lpstr>Power &amp; Energy Measurement</vt:lpstr>
      <vt:lpstr>PowerPoint Presentation</vt:lpstr>
      <vt:lpstr>Power Theory – Three Phase</vt:lpstr>
      <vt:lpstr>Current Transformers</vt:lpstr>
      <vt:lpstr>Current Transformers -- Types</vt:lpstr>
      <vt:lpstr>Current Transformers</vt:lpstr>
      <vt:lpstr>Current Transformer Types</vt:lpstr>
      <vt:lpstr>Current Transformer Types</vt:lpstr>
      <vt:lpstr>Current Transformers</vt:lpstr>
      <vt:lpstr>PowerPoint Presentation</vt:lpstr>
      <vt:lpstr>WattsOn-Mark II: Precision Energy Meter</vt:lpstr>
      <vt:lpstr>WattsOn-Mark II Kit: Precision Energy Meter Kit</vt:lpstr>
      <vt:lpstr>WattsOn-Mark II: Accuracy</vt:lpstr>
      <vt:lpstr>WattsOn-Mark II: Inputs</vt:lpstr>
      <vt:lpstr>WattsOn-Mark II: Outputs</vt:lpstr>
      <vt:lpstr>WattsOn-Mark II: Advanced Features</vt:lpstr>
      <vt:lpstr>WattsOn-Mark II: Display</vt:lpstr>
      <vt:lpstr>Modbus Commander</vt:lpstr>
      <vt:lpstr>WattsOn-Mark II: Display</vt:lpstr>
      <vt:lpstr>WattsOn-Mark II: Datalogging</vt:lpstr>
      <vt:lpstr>ETport</vt:lpstr>
      <vt:lpstr>WattsOn-MCM</vt:lpstr>
      <vt:lpstr>PowerPoint Presentation</vt:lpstr>
      <vt:lpstr>Installation Practices</vt:lpstr>
      <vt:lpstr>Voltage Inputs – Wiring Types</vt:lpstr>
      <vt:lpstr>Voltage Wiring – Three Phase (WYE)</vt:lpstr>
      <vt:lpstr>Voltage Wiring – Three Phase (Delta)</vt:lpstr>
      <vt:lpstr>Voltage Wiring – Single Phase (“Split”)</vt:lpstr>
      <vt:lpstr>Current Wiring – Single Phase (x3)</vt:lpstr>
      <vt:lpstr>Fusing</vt:lpstr>
      <vt:lpstr>CT Shorting Blocks</vt:lpstr>
      <vt:lpstr>Voltage Inputs - Phases</vt:lpstr>
      <vt:lpstr>Current Inputs – Current Transformers</vt:lpstr>
      <vt:lpstr>Current Inputs – CT Polarity</vt:lpstr>
      <vt:lpstr>Current Inputs – CT Position</vt:lpstr>
      <vt:lpstr>Current Wiring – CT Phasing</vt:lpstr>
      <vt:lpstr>Current Wiring – CT Pairing</vt:lpstr>
      <vt:lpstr>Current Transformers -- Installation</vt:lpstr>
      <vt:lpstr>CT – X2 Common / Grounding</vt:lpstr>
      <vt:lpstr>Current Transformers – Sharing CTs</vt:lpstr>
      <vt:lpstr>Installation Practices – Environmental Protection</vt:lpstr>
      <vt:lpstr>Installation Practices – CT Type</vt:lpstr>
      <vt:lpstr>Installation Practices – RS-485</vt:lpstr>
      <vt:lpstr>PowerPoint Presentation</vt:lpstr>
      <vt:lpstr>Meter Configuration – PT Ratios</vt:lpstr>
      <vt:lpstr>Meter Configuration – CT Ratios</vt:lpstr>
      <vt:lpstr>Meter Configuration – Modbus/RTU</vt:lpstr>
      <vt:lpstr>Meter Configuration (Other)</vt:lpstr>
      <vt:lpstr>Meter Configuration – (Re-commissioning FST)</vt:lpstr>
      <vt:lpstr>Meter Configuration – Obvius Acquisuite (or TCP Gateway)</vt:lpstr>
      <vt:lpstr>Meter Configuration – IP Address (E4 meters)</vt:lpstr>
      <vt:lpstr>PowerPoint Presentation</vt:lpstr>
      <vt:lpstr>Troubleshooting</vt:lpstr>
      <vt:lpstr>PowerPoint Presentation</vt:lpstr>
      <vt:lpstr>Troubleshooting - Functionality</vt:lpstr>
      <vt:lpstr>Troubleshooting - Communications</vt:lpstr>
      <vt:lpstr>Troubleshooting – Modbus/RTU Communications</vt:lpstr>
      <vt:lpstr>Troubleshooting – RS-485 (Modbus /RTU) Settings</vt:lpstr>
      <vt:lpstr>Troubleshooting – Display Bootlooping</vt:lpstr>
      <vt:lpstr>PowerPoint Presentation</vt:lpstr>
      <vt:lpstr>Measurement Troubleshooting - Voltage</vt:lpstr>
      <vt:lpstr>Measurement Troubleshooting - Voltage</vt:lpstr>
      <vt:lpstr>Measurement Troubleshooting - Current</vt:lpstr>
      <vt:lpstr>Measurement Troubleshooting - Current</vt:lpstr>
      <vt:lpstr>Measurement Troubleshooting – Current</vt:lpstr>
      <vt:lpstr>Measurement Troubleshooting – Current</vt:lpstr>
      <vt:lpstr>Measurements – Power Factor</vt:lpstr>
      <vt:lpstr>Measurement Troubleshooting – Power Factor</vt:lpstr>
      <vt:lpstr>Measurements – Power Factor</vt:lpstr>
      <vt:lpstr>Measurements – Power Factor</vt:lpstr>
      <vt:lpstr>Troubleshooting – Interactive Troubleshooting</vt:lpstr>
      <vt:lpstr>Troubleshooting – Phasor Diagrams </vt:lpstr>
      <vt:lpstr>Troubleshooting – Phasor Diagrams</vt:lpstr>
      <vt:lpstr>Troubleshooting – Phasor Diagrams</vt:lpstr>
      <vt:lpstr>Troubleshooting – Phasor Diagrams</vt:lpstr>
      <vt:lpstr>Troubleshooting – Phasor Diagrams</vt:lpstr>
      <vt:lpstr>Troubleshooting – Phase Calculator</vt:lpstr>
      <vt:lpstr>Troubleshooting – Unexpected Accumulation</vt:lpstr>
      <vt:lpstr>Maintenance</vt:lpstr>
      <vt:lpstr>Client Portal </vt:lpstr>
      <vt:lpstr>Support / Knowledgebase</vt:lpstr>
      <vt:lpstr>PowerPoint Presentation</vt:lpstr>
      <vt:lpstr>Meter Configuration – Using RS-485 Cable</vt:lpstr>
      <vt:lpstr>Troubleshooting</vt:lpstr>
      <vt:lpstr>Troubleshooting – Flowchart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Korzycki</dc:creator>
  <cp:lastModifiedBy>Paul Korzycki</cp:lastModifiedBy>
  <cp:revision>188</cp:revision>
  <dcterms:created xsi:type="dcterms:W3CDTF">2015-06-15T23:27:29Z</dcterms:created>
  <dcterms:modified xsi:type="dcterms:W3CDTF">2024-10-01T16:20:25Z</dcterms:modified>
</cp:coreProperties>
</file>